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43" r:id="rId1"/>
  </p:sldMasterIdLst>
  <p:notesMasterIdLst>
    <p:notesMasterId r:id="rId26"/>
  </p:notesMasterIdLst>
  <p:sldIdLst>
    <p:sldId id="256" r:id="rId2"/>
    <p:sldId id="293" r:id="rId3"/>
    <p:sldId id="283" r:id="rId4"/>
    <p:sldId id="285" r:id="rId5"/>
    <p:sldId id="280" r:id="rId6"/>
    <p:sldId id="286" r:id="rId7"/>
    <p:sldId id="268" r:id="rId8"/>
    <p:sldId id="284" r:id="rId9"/>
    <p:sldId id="267" r:id="rId10"/>
    <p:sldId id="278" r:id="rId11"/>
    <p:sldId id="287" r:id="rId12"/>
    <p:sldId id="288" r:id="rId13"/>
    <p:sldId id="289" r:id="rId14"/>
    <p:sldId id="259" r:id="rId15"/>
    <p:sldId id="272" r:id="rId16"/>
    <p:sldId id="271" r:id="rId17"/>
    <p:sldId id="270" r:id="rId18"/>
    <p:sldId id="269" r:id="rId19"/>
    <p:sldId id="277" r:id="rId20"/>
    <p:sldId id="276" r:id="rId21"/>
    <p:sldId id="275" r:id="rId22"/>
    <p:sldId id="274" r:id="rId23"/>
    <p:sldId id="273"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20" autoAdjust="0"/>
    <p:restoredTop sz="93774" autoAdjust="0"/>
  </p:normalViewPr>
  <p:slideViewPr>
    <p:cSldViewPr snapToGrid="0">
      <p:cViewPr varScale="1">
        <p:scale>
          <a:sx n="78" d="100"/>
          <a:sy n="78" d="100"/>
        </p:scale>
        <p:origin x="43"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5ED67-2177-41F3-8D1B-13EA2CEB9EFB}" type="datetimeFigureOut">
              <a:rPr lang="en-IN" smtClean="0"/>
              <a:t>16-03-2023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46A95-4A75-4F6F-A8D1-0DD187ED9C39}" type="slidenum">
              <a:rPr lang="en-IN" smtClean="0"/>
              <a:t>‹#›</a:t>
            </a:fld>
            <a:endParaRPr lang="en-IN"/>
          </a:p>
        </p:txBody>
      </p:sp>
    </p:spTree>
    <p:extLst>
      <p:ext uri="{BB962C8B-B14F-4D97-AF65-F5344CB8AC3E}">
        <p14:creationId xmlns:p14="http://schemas.microsoft.com/office/powerpoint/2010/main" val="3919336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84610E2-57A2-467B-A05E-424E50D9535C}" type="datetime1">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3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0767FC-EF82-4F58-803B-8ABB40F6175F}" type="datetime1">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04530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300E2-2413-42C4-97F2-5B788AB2142C}" type="datetime1">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68914-616A-4329-A7F1-DFBEAD25065C}" type="datetime1">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412788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68A00E-755E-4837-853C-CED3D33754D6}" type="datetime1">
              <a:rPr lang="en-IN" smtClean="0"/>
              <a:t>16-03-2023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52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A2922D-1A3E-42B1-A5F6-610BA010D018}" type="datetime1">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5023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34383-ACC6-4B79-8B13-38334CC9CFB0}" type="datetime1">
              <a:rPr lang="en-IN" smtClean="0"/>
              <a:t>16-03-2023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543657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2CCCA9-16BA-49AF-AF8F-1A2554152D00}" type="datetime1">
              <a:rPr lang="en-IN" smtClean="0"/>
              <a:t>16-03-2023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05210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CE759-EA8A-47C8-9D89-748752D52ED8}" type="datetime1">
              <a:rPr lang="en-IN" smtClean="0"/>
              <a:t>16-03-2023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63003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3FBB11-FAFB-4595-AD41-DCE435982720}" type="datetime1">
              <a:rPr lang="en-IN" smtClean="0"/>
              <a:t>16-03-2023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96937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28AC77-DB75-4703-9129-6CA743653EE3}" type="datetime1">
              <a:rPr lang="en-IN" smtClean="0"/>
              <a:t>16-03-2023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933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816D91-C59B-4E4D-A0AB-BF6105BF5F35}" type="datetime1">
              <a:rPr lang="en-IN" smtClean="0"/>
              <a:t>16-03-2023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B0171-025A-427B-AA5C-A3D052FF74B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642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7B286E-228B-7D53-184D-E344CFC4BF75}"/>
              </a:ext>
            </a:extLst>
          </p:cNvPr>
          <p:cNvSpPr>
            <a:spLocks noGrp="1"/>
          </p:cNvSpPr>
          <p:nvPr>
            <p:ph type="subTitle" idx="1"/>
          </p:nvPr>
        </p:nvSpPr>
        <p:spPr>
          <a:xfrm>
            <a:off x="230760" y="1559915"/>
            <a:ext cx="11122702" cy="3982239"/>
          </a:xfrm>
        </p:spPr>
        <p:txBody>
          <a:bodyPr>
            <a:normAutofit/>
          </a:bodyPr>
          <a:lstStyle/>
          <a:p>
            <a:pPr algn="ctr"/>
            <a:endParaRPr lang="fi-FI" dirty="0"/>
          </a:p>
          <a:p>
            <a:pPr algn="r">
              <a:spcAft>
                <a:spcPts val="400"/>
              </a:spcAft>
            </a:pPr>
            <a:r>
              <a:rPr lang="fi-FI" sz="2800" dirty="0">
                <a:latin typeface="Franklin Gothic Book" panose="020B0503020102020204" pitchFamily="34" charset="0"/>
              </a:rPr>
              <a:t>                               </a:t>
            </a:r>
            <a:endParaRPr lang="en-IN" sz="2200" dirty="0">
              <a:solidFill>
                <a:schemeClr val="bg1"/>
              </a:solidFill>
            </a:endParaRPr>
          </a:p>
        </p:txBody>
      </p:sp>
      <p:sp>
        <p:nvSpPr>
          <p:cNvPr id="4" name="Title 1">
            <a:extLst>
              <a:ext uri="{FF2B5EF4-FFF2-40B4-BE49-F238E27FC236}">
                <a16:creationId xmlns:a16="http://schemas.microsoft.com/office/drawing/2014/main" id="{42CC179A-0B14-ED45-1410-6AE278BB6CD5}"/>
              </a:ext>
            </a:extLst>
          </p:cNvPr>
          <p:cNvSpPr txBox="1">
            <a:spLocks/>
          </p:cNvSpPr>
          <p:nvPr/>
        </p:nvSpPr>
        <p:spPr>
          <a:xfrm>
            <a:off x="317291" y="292587"/>
            <a:ext cx="11340059" cy="2518346"/>
          </a:xfrm>
          <a:prstGeom prst="rect">
            <a:avLst/>
          </a:prstGeom>
        </p:spPr>
        <p:txBody>
          <a:bodyPr vert="horz" lIns="91440" tIns="45720" rIns="91440" bIns="45720" rtlCol="0" anchor="ctr">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endParaRPr lang="en-IN" dirty="0">
              <a:latin typeface="+mn-lt"/>
            </a:endParaRPr>
          </a:p>
        </p:txBody>
      </p:sp>
      <p:sp>
        <p:nvSpPr>
          <p:cNvPr id="6" name="Title 5">
            <a:extLst>
              <a:ext uri="{FF2B5EF4-FFF2-40B4-BE49-F238E27FC236}">
                <a16:creationId xmlns:a16="http://schemas.microsoft.com/office/drawing/2014/main" id="{94F9512F-7AEA-97FC-C5B5-24475CCFF912}"/>
              </a:ext>
            </a:extLst>
          </p:cNvPr>
          <p:cNvSpPr>
            <a:spLocks noGrp="1"/>
          </p:cNvSpPr>
          <p:nvPr>
            <p:ph type="ctrTitle"/>
          </p:nvPr>
        </p:nvSpPr>
        <p:spPr>
          <a:xfrm>
            <a:off x="230760" y="-915250"/>
            <a:ext cx="11513120" cy="2166132"/>
          </a:xfrm>
        </p:spPr>
        <p:txBody>
          <a:bodyPr>
            <a:normAutofit fontScale="90000"/>
          </a:bodyPr>
          <a:lstStyle/>
          <a:p>
            <a:pPr algn="ctr">
              <a:lnSpc>
                <a:spcPct val="100000"/>
              </a:lnSpc>
              <a:spcAft>
                <a:spcPts val="700"/>
              </a:spcAft>
            </a:pPr>
            <a:br>
              <a:rPr lang="en-US" cap="none" dirty="0"/>
            </a:br>
            <a:br>
              <a:rPr lang="en-US" dirty="0"/>
            </a:br>
            <a:br>
              <a:rPr lang="en-US" dirty="0"/>
            </a:br>
            <a:br>
              <a:rPr lang="en-US" dirty="0"/>
            </a:br>
            <a:br>
              <a:rPr lang="en-US" dirty="0"/>
            </a:br>
            <a:br>
              <a:rPr lang="en-US" i="1" cap="none" dirty="0">
                <a:latin typeface="Franklin Gothic Book" panose="020B0503020102020204" pitchFamily="34" charset="0"/>
              </a:rPr>
            </a:br>
            <a:r>
              <a:rPr lang="en-US" sz="4400" b="1" i="1" cap="none" dirty="0">
                <a:solidFill>
                  <a:srgbClr val="C00000"/>
                </a:solidFill>
                <a:latin typeface="Franklin Gothic Book" panose="020B0503020102020204" pitchFamily="34" charset="0"/>
              </a:rPr>
              <a:t>Collaborative Research Discussion </a:t>
            </a:r>
            <a:br>
              <a:rPr lang="en-US" cap="none" dirty="0">
                <a:latin typeface="Franklin Gothic Book" panose="020B0503020102020204" pitchFamily="34" charset="0"/>
              </a:rPr>
            </a:br>
            <a:r>
              <a:rPr lang="en-US" sz="3100" cap="none" dirty="0">
                <a:latin typeface="Franklin Gothic Book" panose="020B0503020102020204" pitchFamily="34" charset="0"/>
              </a:rPr>
              <a:t>on</a:t>
            </a:r>
            <a:br>
              <a:rPr lang="en-US" cap="none" dirty="0">
                <a:latin typeface="Franklin Gothic Book" panose="020B0503020102020204" pitchFamily="34" charset="0"/>
              </a:rPr>
            </a:br>
            <a:r>
              <a:rPr lang="en-US" sz="4000" b="1" cap="none" dirty="0">
                <a:latin typeface="Franklin Gothic Book" panose="020B0503020102020204" pitchFamily="34" charset="0"/>
              </a:rPr>
              <a:t>“UAV-based GAN-aided Post Disaster 3D-Scene Reconstruction for Efficient Survivor Detection”</a:t>
            </a:r>
            <a:br>
              <a:rPr lang="en-US" cap="none" dirty="0">
                <a:latin typeface="Franklin Gothic Book" panose="020B0503020102020204" pitchFamily="34" charset="0"/>
              </a:rPr>
            </a:br>
            <a:br>
              <a:rPr lang="en-US" cap="none" dirty="0">
                <a:latin typeface="Franklin Gothic Book" panose="020B0503020102020204" pitchFamily="34" charset="0"/>
              </a:rPr>
            </a:br>
            <a:r>
              <a:rPr lang="en-US" sz="4000" cap="none" dirty="0">
                <a:solidFill>
                  <a:srgbClr val="800000"/>
                </a:solidFill>
                <a:latin typeface="Franklin Gothic Book" panose="020B0503020102020204" pitchFamily="34" charset="0"/>
              </a:rPr>
              <a:t>						</a:t>
            </a:r>
            <a:endParaRPr lang="en-US" sz="3100" b="1" dirty="0">
              <a:solidFill>
                <a:schemeClr val="bg1"/>
              </a:solidFill>
              <a:latin typeface="Franklin Gothic Book" panose="020B0503020102020204" pitchFamily="34" charset="0"/>
            </a:endParaRPr>
          </a:p>
        </p:txBody>
      </p:sp>
      <p:sp>
        <p:nvSpPr>
          <p:cNvPr id="7" name="Title 1">
            <a:extLst>
              <a:ext uri="{FF2B5EF4-FFF2-40B4-BE49-F238E27FC236}">
                <a16:creationId xmlns:a16="http://schemas.microsoft.com/office/drawing/2014/main" id="{7032AB35-8014-9C88-2996-FD3142057F2E}"/>
              </a:ext>
            </a:extLst>
          </p:cNvPr>
          <p:cNvSpPr txBox="1">
            <a:spLocks/>
          </p:cNvSpPr>
          <p:nvPr/>
        </p:nvSpPr>
        <p:spPr>
          <a:xfrm>
            <a:off x="658368" y="4047068"/>
            <a:ext cx="4147312" cy="2113154"/>
          </a:xfrm>
          <a:prstGeom prst="rect">
            <a:avLst/>
          </a:prstGeom>
        </p:spPr>
        <p:txBody>
          <a:bodyPr vert="horz" lIns="91440" tIns="45720" rIns="91440" bIns="45720" rtlCol="0" anchor="ctr">
            <a:normAutofit fontScale="625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l">
              <a:lnSpc>
                <a:spcPct val="120000"/>
              </a:lnSpc>
              <a:spcAft>
                <a:spcPts val="600"/>
              </a:spcAft>
            </a:pPr>
            <a:r>
              <a:rPr lang="en-US" sz="2800" cap="none" dirty="0">
                <a:solidFill>
                  <a:srgbClr val="C00000"/>
                </a:solidFill>
                <a:latin typeface="Franklin Gothic Book" panose="020B0503020102020204" pitchFamily="34" charset="0"/>
              </a:rPr>
              <a:t>Members:</a:t>
            </a:r>
            <a:br>
              <a:rPr lang="en-US" sz="2800" cap="none" dirty="0">
                <a:latin typeface="Franklin Gothic Book" panose="020B0503020102020204" pitchFamily="34" charset="0"/>
              </a:rPr>
            </a:br>
            <a:r>
              <a:rPr lang="en-US" sz="2800" cap="none" dirty="0">
                <a:latin typeface="Franklin Gothic Book" panose="020B0503020102020204" pitchFamily="34" charset="0"/>
              </a:rPr>
              <a:t>1) Abhishek Manoharan</a:t>
            </a:r>
            <a:br>
              <a:rPr lang="en-US" sz="2800" cap="none" dirty="0">
                <a:latin typeface="Franklin Gothic Book" panose="020B0503020102020204" pitchFamily="34" charset="0"/>
              </a:rPr>
            </a:br>
            <a:r>
              <a:rPr lang="en-US" sz="2800" cap="none" dirty="0">
                <a:latin typeface="Franklin Gothic Book" panose="020B0503020102020204" pitchFamily="34" charset="0"/>
              </a:rPr>
              <a:t>2) </a:t>
            </a:r>
            <a:r>
              <a:rPr lang="en-US" sz="2800" cap="none" dirty="0" err="1">
                <a:latin typeface="Franklin Gothic Book" panose="020B0503020102020204" pitchFamily="34" charset="0"/>
              </a:rPr>
              <a:t>Nishanthini</a:t>
            </a:r>
            <a:r>
              <a:rPr lang="en-US" sz="2800" cap="none" dirty="0">
                <a:latin typeface="Franklin Gothic Book" panose="020B0503020102020204" pitchFamily="34" charset="0"/>
              </a:rPr>
              <a:t> S</a:t>
            </a:r>
            <a:br>
              <a:rPr lang="en-US" sz="2800" cap="none" dirty="0">
                <a:latin typeface="Franklin Gothic Book" panose="020B0503020102020204" pitchFamily="34" charset="0"/>
              </a:rPr>
            </a:br>
            <a:r>
              <a:rPr lang="en-US" sz="2800" cap="none" dirty="0">
                <a:latin typeface="Franklin Gothic Book" panose="020B0503020102020204" pitchFamily="34" charset="0"/>
              </a:rPr>
              <a:t>3) Vamsi Raju M</a:t>
            </a:r>
            <a:br>
              <a:rPr lang="en-US" sz="2800" cap="none" dirty="0">
                <a:latin typeface="Franklin Gothic Book" panose="020B0503020102020204" pitchFamily="34" charset="0"/>
              </a:rPr>
            </a:br>
            <a:r>
              <a:rPr lang="en-US" sz="2800" cap="none" dirty="0">
                <a:latin typeface="Franklin Gothic Book" panose="020B0503020102020204" pitchFamily="34" charset="0"/>
              </a:rPr>
              <a:t>4) Selvam </a:t>
            </a:r>
            <a:r>
              <a:rPr lang="en-US" sz="2800" cap="none" dirty="0" err="1">
                <a:latin typeface="Franklin Gothic Book" panose="020B0503020102020204" pitchFamily="34" charset="0"/>
              </a:rPr>
              <a:t>Essaky</a:t>
            </a:r>
            <a:br>
              <a:rPr lang="en-US" sz="2800" cap="none" dirty="0">
                <a:latin typeface="Franklin Gothic Book" panose="020B0503020102020204" pitchFamily="34" charset="0"/>
              </a:rPr>
            </a:br>
            <a:r>
              <a:rPr lang="en-US" sz="2800" cap="none" dirty="0">
                <a:latin typeface="Franklin Gothic Book" panose="020B0503020102020204" pitchFamily="34" charset="0"/>
              </a:rPr>
              <a:t>5) Gunasekaran Raja</a:t>
            </a:r>
            <a:br>
              <a:rPr lang="en-US" sz="2800" cap="none" dirty="0">
                <a:latin typeface="Franklin Gothic Book" panose="020B0503020102020204" pitchFamily="34" charset="0"/>
              </a:rPr>
            </a:br>
            <a:r>
              <a:rPr lang="en-US" sz="2800" cap="none" dirty="0">
                <a:latin typeface="Franklin Gothic Book" panose="020B0503020102020204" pitchFamily="34" charset="0"/>
              </a:rPr>
              <a:t>6) Harun </a:t>
            </a:r>
            <a:r>
              <a:rPr lang="en-US" sz="2800" cap="none" dirty="0" err="1">
                <a:latin typeface="Franklin Gothic Book" panose="020B0503020102020204" pitchFamily="34" charset="0"/>
              </a:rPr>
              <a:t>Sijak</a:t>
            </a:r>
            <a:endParaRPr lang="en-IN" sz="2800" cap="none" dirty="0">
              <a:latin typeface="Franklin Gothic Book" panose="020B0503020102020204" pitchFamily="34" charset="0"/>
            </a:endParaRPr>
          </a:p>
        </p:txBody>
      </p:sp>
      <p:sp>
        <p:nvSpPr>
          <p:cNvPr id="9" name="TextBox 8">
            <a:extLst>
              <a:ext uri="{FF2B5EF4-FFF2-40B4-BE49-F238E27FC236}">
                <a16:creationId xmlns:a16="http://schemas.microsoft.com/office/drawing/2014/main" id="{8A9BA235-EA36-8ECB-7793-35BB3B894F2C}"/>
              </a:ext>
            </a:extLst>
          </p:cNvPr>
          <p:cNvSpPr txBox="1"/>
          <p:nvPr/>
        </p:nvSpPr>
        <p:spPr>
          <a:xfrm>
            <a:off x="10657840" y="6380747"/>
            <a:ext cx="6096000" cy="369332"/>
          </a:xfrm>
          <a:prstGeom prst="rect">
            <a:avLst/>
          </a:prstGeom>
          <a:noFill/>
        </p:spPr>
        <p:txBody>
          <a:bodyPr wrap="square">
            <a:spAutoFit/>
          </a:bodyPr>
          <a:lstStyle/>
          <a:p>
            <a:r>
              <a:rPr lang="en-US" sz="1800" b="1" cap="none" dirty="0">
                <a:solidFill>
                  <a:schemeClr val="bg1"/>
                </a:solidFill>
                <a:latin typeface="Franklin Gothic Book" panose="020B0503020102020204" pitchFamily="34" charset="0"/>
              </a:rPr>
              <a:t>17.03.2023</a:t>
            </a:r>
            <a:endParaRPr lang="en-US" dirty="0"/>
          </a:p>
        </p:txBody>
      </p:sp>
    </p:spTree>
    <p:extLst>
      <p:ext uri="{BB962C8B-B14F-4D97-AF65-F5344CB8AC3E}">
        <p14:creationId xmlns:p14="http://schemas.microsoft.com/office/powerpoint/2010/main" val="324067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a:xfrm>
            <a:off x="780288" y="107696"/>
            <a:ext cx="9720072" cy="1499616"/>
          </a:xfrm>
        </p:spPr>
        <p:txBody>
          <a:bodyPr>
            <a:normAutofit/>
          </a:bodyPr>
          <a:lstStyle/>
          <a:p>
            <a:r>
              <a:rPr lang="en-IN" sz="4000" dirty="0">
                <a:latin typeface="Franklin Gothic Medium Cond" panose="020B0606030402020204" pitchFamily="34" charset="0"/>
              </a:rPr>
              <a:t>list of tools/Frameworks Engaged</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89548" y="2084832"/>
            <a:ext cx="10852878" cy="4563306"/>
          </a:xfrm>
        </p:spPr>
        <p:txBody>
          <a:bodyPr>
            <a:normAutofit/>
          </a:bodyPr>
          <a:lstStyle/>
          <a:p>
            <a:endParaRPr lang="en-US" dirty="0"/>
          </a:p>
          <a:p>
            <a:endParaRPr lang="en-IN" dirty="0"/>
          </a:p>
        </p:txBody>
      </p:sp>
      <p:sp>
        <p:nvSpPr>
          <p:cNvPr id="4" name="Content Placeholder 2">
            <a:extLst>
              <a:ext uri="{FF2B5EF4-FFF2-40B4-BE49-F238E27FC236}">
                <a16:creationId xmlns:a16="http://schemas.microsoft.com/office/drawing/2014/main" id="{16414455-29A4-F6A4-8829-FDA09BB50BDA}"/>
              </a:ext>
            </a:extLst>
          </p:cNvPr>
          <p:cNvSpPr txBox="1">
            <a:spLocks/>
          </p:cNvSpPr>
          <p:nvPr/>
        </p:nvSpPr>
        <p:spPr>
          <a:xfrm>
            <a:off x="1248348" y="1810512"/>
            <a:ext cx="10852878" cy="4563306"/>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PyTorch</a:t>
            </a:r>
            <a:endParaRPr lang="en-US" sz="2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Torchvision</a:t>
            </a:r>
            <a:endParaRPr lang="en-US" sz="2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OpenCV Python</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Matplotlib</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Meshlab</a:t>
            </a:r>
            <a:endParaRPr lang="en-US" sz="2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CUDA</a:t>
            </a:r>
          </a:p>
          <a:p>
            <a:pPr algn="just">
              <a:buFont typeface="Wingdings" panose="05000000000000000000" pitchFamily="2" charset="2"/>
              <a:buChar char="Ø"/>
            </a:pP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LabelImg</a:t>
            </a:r>
            <a:endParaRPr lang="en-US" sz="2800" dirty="0">
              <a:latin typeface="Calibri" panose="020F0502020204030204" pitchFamily="34" charset="0"/>
              <a:cs typeface="Calibri" panose="020F0502020204030204" pitchFamily="34" charset="0"/>
            </a:endParaRPr>
          </a:p>
          <a:p>
            <a:pPr marL="0" indent="0" algn="just">
              <a:buNone/>
            </a:pPr>
            <a:endParaRPr lang="en-US" sz="2800" dirty="0"/>
          </a:p>
          <a:p>
            <a:endParaRPr lang="en-IN" sz="2800" dirty="0"/>
          </a:p>
        </p:txBody>
      </p:sp>
      <p:sp>
        <p:nvSpPr>
          <p:cNvPr id="6" name="Slide Number Placeholder 5">
            <a:extLst>
              <a:ext uri="{FF2B5EF4-FFF2-40B4-BE49-F238E27FC236}">
                <a16:creationId xmlns:a16="http://schemas.microsoft.com/office/drawing/2014/main" id="{91A8F9FA-C073-B290-3DA5-E4CBC282E2E0}"/>
              </a:ext>
            </a:extLst>
          </p:cNvPr>
          <p:cNvSpPr>
            <a:spLocks noGrp="1"/>
          </p:cNvSpPr>
          <p:nvPr>
            <p:ph type="sldNum" sz="quarter" idx="12"/>
          </p:nvPr>
        </p:nvSpPr>
        <p:spPr/>
        <p:txBody>
          <a:bodyPr/>
          <a:lstStyle/>
          <a:p>
            <a:fld id="{C70B0171-025A-427B-AA5C-A3D052FF74BB}" type="slidenum">
              <a:rPr lang="en-IN" smtClean="0"/>
              <a:t>10</a:t>
            </a:fld>
            <a:endParaRPr lang="en-IN"/>
          </a:p>
        </p:txBody>
      </p:sp>
    </p:spTree>
    <p:extLst>
      <p:ext uri="{BB962C8B-B14F-4D97-AF65-F5344CB8AC3E}">
        <p14:creationId xmlns:p14="http://schemas.microsoft.com/office/powerpoint/2010/main" val="1750613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a:xfrm>
            <a:off x="1013968" y="0"/>
            <a:ext cx="9720072" cy="1499616"/>
          </a:xfrm>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821628" y="1249680"/>
            <a:ext cx="10852878" cy="5022538"/>
          </a:xfrm>
        </p:spPr>
        <p:txBody>
          <a:bodyPr>
            <a:normAutofit/>
          </a:bodyPr>
          <a:lstStyle/>
          <a:p>
            <a:pPr marL="433388" indent="-342900" algn="just">
              <a:lnSpc>
                <a:spcPct val="100000"/>
              </a:lnSpc>
              <a:spcBef>
                <a:spcPts val="0"/>
              </a:spcBef>
              <a:spcAft>
                <a:spcPts val="800"/>
              </a:spcAft>
              <a:buFont typeface="Wingdings" pitchFamily="2" charset="2"/>
              <a:buChar char="Ø"/>
            </a:pPr>
            <a:r>
              <a:rPr lang="en-US" sz="2400" dirty="0">
                <a:latin typeface="Calibri" panose="020F0502020204030204" pitchFamily="34" charset="0"/>
                <a:cs typeface="Calibri" panose="020F0502020204030204" pitchFamily="34" charset="0"/>
              </a:rPr>
              <a:t>An efficient post-disaster scene understanding framework using UAVs for survivor detection and SAR operations will be developed, encompassing: </a:t>
            </a:r>
          </a:p>
          <a:p>
            <a:pPr marL="607124" lvl="1" indent="-342900" algn="just">
              <a:lnSpc>
                <a:spcPct val="100000"/>
              </a:lnSpc>
              <a:spcBef>
                <a:spcPts val="0"/>
              </a:spcBef>
              <a:spcAft>
                <a:spcPts val="800"/>
              </a:spcAft>
              <a:buFont typeface="Wingdings" pitchFamily="2" charset="2"/>
              <a:buChar char="Ø"/>
            </a:pPr>
            <a:r>
              <a:rPr lang="en-US" dirty="0">
                <a:latin typeface="Calibri" panose="020F0502020204030204" pitchFamily="34" charset="0"/>
                <a:cs typeface="Calibri" panose="020F0502020204030204" pitchFamily="34" charset="0"/>
              </a:rPr>
              <a:t>A </a:t>
            </a:r>
            <a:r>
              <a:rPr lang="en-US" dirty="0">
                <a:solidFill>
                  <a:srgbClr val="800000"/>
                </a:solidFill>
                <a:latin typeface="Calibri" panose="020F0502020204030204" pitchFamily="34" charset="0"/>
                <a:cs typeface="Calibri" panose="020F0502020204030204" pitchFamily="34" charset="0"/>
              </a:rPr>
              <a:t>GAN-based </a:t>
            </a:r>
            <a:r>
              <a:rPr lang="en-US" dirty="0">
                <a:solidFill>
                  <a:srgbClr val="0070C0"/>
                </a:solidFill>
                <a:latin typeface="Calibri" panose="020F0502020204030204" pitchFamily="34" charset="0"/>
                <a:cs typeface="Calibri" panose="020F0502020204030204" pitchFamily="34" charset="0"/>
              </a:rPr>
              <a:t>denoiser</a:t>
            </a:r>
            <a:r>
              <a:rPr lang="en-US" dirty="0">
                <a:solidFill>
                  <a:srgbClr val="80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and </a:t>
            </a:r>
            <a:r>
              <a:rPr lang="en-US" dirty="0">
                <a:solidFill>
                  <a:srgbClr val="0070C0"/>
                </a:solidFill>
                <a:latin typeface="Calibri" panose="020F0502020204030204" pitchFamily="34" charset="0"/>
                <a:cs typeface="Calibri" panose="020F0502020204030204" pitchFamily="34" charset="0"/>
              </a:rPr>
              <a:t>occlusion remover </a:t>
            </a:r>
            <a:r>
              <a:rPr lang="en-US" dirty="0">
                <a:latin typeface="Calibri" panose="020F0502020204030204" pitchFamily="34" charset="0"/>
                <a:cs typeface="Calibri" panose="020F0502020204030204" pitchFamily="34" charset="0"/>
              </a:rPr>
              <a:t>mechanism will be implemented to improve the detection of survivors using post-disaster UAV images. </a:t>
            </a:r>
          </a:p>
          <a:p>
            <a:pPr marL="607124" lvl="1" indent="-342900" algn="just">
              <a:lnSpc>
                <a:spcPct val="100000"/>
              </a:lnSpc>
              <a:spcBef>
                <a:spcPts val="0"/>
              </a:spcBef>
              <a:spcAft>
                <a:spcPts val="800"/>
              </a:spcAft>
              <a:buFont typeface="Wingdings" pitchFamily="2" charset="2"/>
              <a:buChar char="Ø"/>
            </a:pPr>
            <a:r>
              <a:rPr lang="en-US" dirty="0">
                <a:latin typeface="Calibri" panose="020F0502020204030204" pitchFamily="34" charset="0"/>
                <a:cs typeface="Calibri" panose="020F0502020204030204" pitchFamily="34" charset="0"/>
              </a:rPr>
              <a:t>A </a:t>
            </a:r>
            <a:r>
              <a:rPr lang="en-US" dirty="0">
                <a:solidFill>
                  <a:srgbClr val="800000"/>
                </a:solidFill>
                <a:latin typeface="Calibri" panose="020F0502020204030204" pitchFamily="34" charset="0"/>
                <a:cs typeface="Calibri" panose="020F0502020204030204" pitchFamily="34" charset="0"/>
              </a:rPr>
              <a:t>3D scene-reconstruction </a:t>
            </a:r>
            <a:r>
              <a:rPr lang="en-US" dirty="0">
                <a:latin typeface="Calibri" panose="020F0502020204030204" pitchFamily="34" charset="0"/>
                <a:cs typeface="Calibri" panose="020F0502020204030204" pitchFamily="34" charset="0"/>
              </a:rPr>
              <a:t>mechanism based on the </a:t>
            </a:r>
            <a:r>
              <a:rPr lang="en-US" dirty="0" err="1">
                <a:solidFill>
                  <a:srgbClr val="0070C0"/>
                </a:solidFill>
                <a:latin typeface="Calibri" panose="020F0502020204030204" pitchFamily="34" charset="0"/>
                <a:cs typeface="Calibri" panose="020F0502020204030204" pitchFamily="34" charset="0"/>
              </a:rPr>
              <a:t>SfM</a:t>
            </a:r>
            <a:r>
              <a:rPr lang="en-US" dirty="0">
                <a:solidFill>
                  <a:srgbClr val="0070C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and</a:t>
            </a:r>
            <a:r>
              <a:rPr lang="en-US" dirty="0">
                <a:solidFill>
                  <a:srgbClr val="0070C0"/>
                </a:solidFill>
                <a:latin typeface="Calibri" panose="020F0502020204030204" pitchFamily="34" charset="0"/>
                <a:cs typeface="Calibri" panose="020F0502020204030204" pitchFamily="34" charset="0"/>
              </a:rPr>
              <a:t> Bundle Adjustment</a:t>
            </a:r>
            <a:r>
              <a:rPr lang="en-US" dirty="0">
                <a:latin typeface="Calibri" panose="020F0502020204030204" pitchFamily="34" charset="0"/>
                <a:cs typeface="Calibri" panose="020F0502020204030204" pitchFamily="34" charset="0"/>
              </a:rPr>
              <a:t> algorithms will be executed to map and extract the most useful information present in the scene</a:t>
            </a:r>
          </a:p>
          <a:p>
            <a:pPr marL="607124" lvl="1" indent="-342900" algn="just">
              <a:lnSpc>
                <a:spcPct val="100000"/>
              </a:lnSpc>
              <a:spcBef>
                <a:spcPts val="0"/>
              </a:spcBef>
              <a:spcAft>
                <a:spcPts val="800"/>
              </a:spcAft>
              <a:buFont typeface="Wingdings" pitchFamily="2" charset="2"/>
              <a:buChar char="Ø"/>
            </a:pPr>
            <a:r>
              <a:rPr lang="en-US" dirty="0">
                <a:latin typeface="Calibri" panose="020F0502020204030204" pitchFamily="34" charset="0"/>
                <a:cs typeface="Calibri" panose="020F0502020204030204" pitchFamily="34" charset="0"/>
              </a:rPr>
              <a:t>A </a:t>
            </a:r>
            <a:r>
              <a:rPr lang="en-US" dirty="0">
                <a:solidFill>
                  <a:srgbClr val="800000"/>
                </a:solidFill>
                <a:latin typeface="Calibri" panose="020F0502020204030204" pitchFamily="34" charset="0"/>
                <a:cs typeface="Calibri" panose="020F0502020204030204" pitchFamily="34" charset="0"/>
              </a:rPr>
              <a:t>semantic segmentation </a:t>
            </a:r>
            <a:r>
              <a:rPr lang="en-US" dirty="0">
                <a:latin typeface="Calibri" panose="020F0502020204030204" pitchFamily="34" charset="0"/>
                <a:cs typeface="Calibri" panose="020F0502020204030204" pitchFamily="34" charset="0"/>
              </a:rPr>
              <a:t>mechanism will be deployed on the 3D model to classify various entities in the scene, thereby improving survivor detection.</a:t>
            </a:r>
          </a:p>
          <a:p>
            <a:pPr marL="607124" lvl="1" indent="-342900" algn="just">
              <a:lnSpc>
                <a:spcPct val="100000"/>
              </a:lnSpc>
              <a:spcBef>
                <a:spcPts val="0"/>
              </a:spcBef>
              <a:spcAft>
                <a:spcPts val="800"/>
              </a:spcAft>
              <a:buFont typeface="Wingdings" pitchFamily="2" charset="2"/>
              <a:buChar char="Ø"/>
            </a:pPr>
            <a:r>
              <a:rPr lang="en-US" dirty="0">
                <a:latin typeface="Calibri" panose="020F0502020204030204" pitchFamily="34" charset="0"/>
                <a:cs typeface="Calibri" panose="020F0502020204030204" pitchFamily="34" charset="0"/>
              </a:rPr>
              <a:t>A </a:t>
            </a:r>
            <a:r>
              <a:rPr lang="en-US" dirty="0">
                <a:solidFill>
                  <a:srgbClr val="800000"/>
                </a:solidFill>
                <a:latin typeface="Calibri" panose="020F0502020204030204" pitchFamily="34" charset="0"/>
                <a:cs typeface="Calibri" panose="020F0502020204030204" pitchFamily="34" charset="0"/>
              </a:rPr>
              <a:t>hybrid ensemble network </a:t>
            </a:r>
            <a:r>
              <a:rPr lang="en-US" dirty="0">
                <a:latin typeface="Calibri" panose="020F0502020204030204" pitchFamily="34" charset="0"/>
                <a:cs typeface="Calibri" panose="020F0502020204030204" pitchFamily="34" charset="0"/>
              </a:rPr>
              <a:t>comprising </a:t>
            </a:r>
            <a:r>
              <a:rPr lang="en-US" dirty="0">
                <a:solidFill>
                  <a:srgbClr val="0070C0"/>
                </a:solidFill>
                <a:latin typeface="Calibri" panose="020F0502020204030204" pitchFamily="34" charset="0"/>
                <a:cs typeface="Calibri" panose="020F0502020204030204" pitchFamily="34" charset="0"/>
              </a:rPr>
              <a:t>single-stage</a:t>
            </a:r>
            <a:r>
              <a:rPr lang="en-US" dirty="0">
                <a:latin typeface="Calibri" panose="020F0502020204030204" pitchFamily="34" charset="0"/>
                <a:cs typeface="Calibri" panose="020F0502020204030204" pitchFamily="34" charset="0"/>
              </a:rPr>
              <a:t> and </a:t>
            </a:r>
            <a:r>
              <a:rPr lang="en-US" dirty="0">
                <a:solidFill>
                  <a:srgbClr val="0070C0"/>
                </a:solidFill>
                <a:latin typeface="Calibri" panose="020F0502020204030204" pitchFamily="34" charset="0"/>
                <a:cs typeface="Calibri" panose="020F0502020204030204" pitchFamily="34" charset="0"/>
              </a:rPr>
              <a:t>multi-stage detectors </a:t>
            </a:r>
            <a:r>
              <a:rPr lang="en-US" dirty="0">
                <a:latin typeface="Calibri" panose="020F0502020204030204" pitchFamily="34" charset="0"/>
                <a:cs typeface="Calibri" panose="020F0502020204030204" pitchFamily="34" charset="0"/>
              </a:rPr>
              <a:t>will be developed for survivor detection using the </a:t>
            </a:r>
            <a:r>
              <a:rPr lang="en-US" dirty="0">
                <a:solidFill>
                  <a:srgbClr val="0070C0"/>
                </a:solidFill>
                <a:latin typeface="Calibri" panose="020F0502020204030204" pitchFamily="34" charset="0"/>
                <a:cs typeface="Calibri" panose="020F0502020204030204" pitchFamily="34" charset="0"/>
              </a:rPr>
              <a:t>color coding</a:t>
            </a:r>
            <a:r>
              <a:rPr lang="en-US" dirty="0">
                <a:latin typeface="Calibri" panose="020F0502020204030204" pitchFamily="34" charset="0"/>
                <a:cs typeface="Calibri" panose="020F0502020204030204" pitchFamily="34" charset="0"/>
              </a:rPr>
              <a:t> and classification of semantic entities. This will result in the decrease of the high false negative rate of the multi-stage mechanism and the improvement in the performance of the single-stage detector.</a:t>
            </a:r>
          </a:p>
          <a:p>
            <a:endParaRPr lang="en-US" dirty="0"/>
          </a:p>
          <a:p>
            <a:endParaRPr lang="en-IN" dirty="0"/>
          </a:p>
        </p:txBody>
      </p:sp>
      <p:sp>
        <p:nvSpPr>
          <p:cNvPr id="5" name="Slide Number Placeholder 4">
            <a:extLst>
              <a:ext uri="{FF2B5EF4-FFF2-40B4-BE49-F238E27FC236}">
                <a16:creationId xmlns:a16="http://schemas.microsoft.com/office/drawing/2014/main" id="{4B664ACD-4D1A-5BEC-386C-39418A125D9A}"/>
              </a:ext>
            </a:extLst>
          </p:cNvPr>
          <p:cNvSpPr>
            <a:spLocks noGrp="1"/>
          </p:cNvSpPr>
          <p:nvPr>
            <p:ph type="sldNum" sz="quarter" idx="12"/>
          </p:nvPr>
        </p:nvSpPr>
        <p:spPr/>
        <p:txBody>
          <a:bodyPr/>
          <a:lstStyle/>
          <a:p>
            <a:fld id="{C70B0171-025A-427B-AA5C-A3D052FF74BB}" type="slidenum">
              <a:rPr lang="en-IN" smtClean="0"/>
              <a:t>11</a:t>
            </a:fld>
            <a:endParaRPr lang="en-IN"/>
          </a:p>
        </p:txBody>
      </p:sp>
    </p:spTree>
    <p:extLst>
      <p:ext uri="{BB962C8B-B14F-4D97-AF65-F5344CB8AC3E}">
        <p14:creationId xmlns:p14="http://schemas.microsoft.com/office/powerpoint/2010/main" val="225295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timeline</a:t>
            </a:r>
          </a:p>
        </p:txBody>
      </p:sp>
      <p:pic>
        <p:nvPicPr>
          <p:cNvPr id="12" name="Picture 11">
            <a:extLst>
              <a:ext uri="{FF2B5EF4-FFF2-40B4-BE49-F238E27FC236}">
                <a16:creationId xmlns:a16="http://schemas.microsoft.com/office/drawing/2014/main" id="{95A3E41A-36F0-24AE-4A28-14FB88FEC140}"/>
              </a:ext>
            </a:extLst>
          </p:cNvPr>
          <p:cNvPicPr>
            <a:picLocks noChangeAspect="1"/>
          </p:cNvPicPr>
          <p:nvPr/>
        </p:nvPicPr>
        <p:blipFill>
          <a:blip r:embed="rId2"/>
          <a:stretch>
            <a:fillRect/>
          </a:stretch>
        </p:blipFill>
        <p:spPr>
          <a:xfrm>
            <a:off x="734103" y="1971040"/>
            <a:ext cx="10993551" cy="4637416"/>
          </a:xfrm>
          <a:prstGeom prst="rect">
            <a:avLst/>
          </a:prstGeom>
        </p:spPr>
      </p:pic>
      <p:sp>
        <p:nvSpPr>
          <p:cNvPr id="4" name="Slide Number Placeholder 3">
            <a:extLst>
              <a:ext uri="{FF2B5EF4-FFF2-40B4-BE49-F238E27FC236}">
                <a16:creationId xmlns:a16="http://schemas.microsoft.com/office/drawing/2014/main" id="{AA3024B0-2FBD-3D8C-8D4A-FADBCE83819A}"/>
              </a:ext>
            </a:extLst>
          </p:cNvPr>
          <p:cNvSpPr>
            <a:spLocks noGrp="1"/>
          </p:cNvSpPr>
          <p:nvPr>
            <p:ph type="sldNum" sz="quarter" idx="12"/>
          </p:nvPr>
        </p:nvSpPr>
        <p:spPr/>
        <p:txBody>
          <a:bodyPr/>
          <a:lstStyle/>
          <a:p>
            <a:fld id="{C70B0171-025A-427B-AA5C-A3D052FF74BB}" type="slidenum">
              <a:rPr lang="en-IN" smtClean="0"/>
              <a:t>12</a:t>
            </a:fld>
            <a:endParaRPr lang="en-IN"/>
          </a:p>
        </p:txBody>
      </p:sp>
    </p:spTree>
    <p:extLst>
      <p:ext uri="{BB962C8B-B14F-4D97-AF65-F5344CB8AC3E}">
        <p14:creationId xmlns:p14="http://schemas.microsoft.com/office/powerpoint/2010/main" val="47168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Target venue</a:t>
            </a:r>
          </a:p>
        </p:txBody>
      </p:sp>
      <p:pic>
        <p:nvPicPr>
          <p:cNvPr id="1026" name="Picture 2">
            <a:extLst>
              <a:ext uri="{FF2B5EF4-FFF2-40B4-BE49-F238E27FC236}">
                <a16:creationId xmlns:a16="http://schemas.microsoft.com/office/drawing/2014/main" id="{C4055A70-A4B7-B77F-0ED3-47B11AA8B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499" y="2380932"/>
            <a:ext cx="5459002" cy="20961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B82E75-4906-C67D-FE36-EAD0970E9131}"/>
              </a:ext>
            </a:extLst>
          </p:cNvPr>
          <p:cNvSpPr>
            <a:spLocks noGrp="1"/>
          </p:cNvSpPr>
          <p:nvPr>
            <p:ph type="sldNum" sz="quarter" idx="12"/>
          </p:nvPr>
        </p:nvSpPr>
        <p:spPr/>
        <p:txBody>
          <a:bodyPr/>
          <a:lstStyle/>
          <a:p>
            <a:fld id="{C70B0171-025A-427B-AA5C-A3D052FF74BB}" type="slidenum">
              <a:rPr lang="en-IN" smtClean="0"/>
              <a:t>13</a:t>
            </a:fld>
            <a:endParaRPr lang="en-IN"/>
          </a:p>
        </p:txBody>
      </p:sp>
    </p:spTree>
    <p:extLst>
      <p:ext uri="{BB962C8B-B14F-4D97-AF65-F5344CB8AC3E}">
        <p14:creationId xmlns:p14="http://schemas.microsoft.com/office/powerpoint/2010/main" val="217288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endParaRPr lang="en-IN" sz="4000" dirty="0">
              <a:latin typeface="Franklin Gothic Medium Cond" panose="020B0606030402020204" pitchFamily="34" charset="0"/>
            </a:endParaRP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632453320"/>
              </p:ext>
            </p:extLst>
          </p:nvPr>
        </p:nvGraphicFramePr>
        <p:xfrm>
          <a:off x="739831" y="1874832"/>
          <a:ext cx="11145187" cy="4595872"/>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 </a:t>
                      </a:r>
                    </a:p>
                  </a:txBody>
                  <a:tcPr/>
                </a:tc>
                <a:tc>
                  <a:txBody>
                    <a:bodyPr/>
                    <a:lstStyle/>
                    <a:p>
                      <a:pPr algn="just"/>
                      <a:r>
                        <a:rPr lang="en-US" sz="1400" dirty="0">
                          <a:latin typeface="Calibri" panose="020F0502020204030204" pitchFamily="34" charset="0"/>
                          <a:cs typeface="Calibri" panose="020F0502020204030204" pitchFamily="34" charset="0"/>
                        </a:rPr>
                        <a:t>IEEE Journal on Miniaturization for Air and Space Systems, vol. 2, no. 4, pp. 209-219</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UAV-Based Real-Time Survivor Detection</a:t>
                      </a:r>
                    </a:p>
                    <a:p>
                      <a:pPr algn="just"/>
                      <a:r>
                        <a:rPr lang="en-US" sz="1400" b="1" dirty="0">
                          <a:latin typeface="Calibri" panose="020F0502020204030204" pitchFamily="34" charset="0"/>
                          <a:cs typeface="Calibri" panose="020F0502020204030204" pitchFamily="34" charset="0"/>
                        </a:rPr>
                        <a:t>System in Post-Disaster Search and</a:t>
                      </a:r>
                    </a:p>
                    <a:p>
                      <a:pPr algn="just"/>
                      <a:r>
                        <a:rPr lang="en-US" sz="1400" b="1" dirty="0">
                          <a:latin typeface="Calibri" panose="020F0502020204030204" pitchFamily="34" charset="0"/>
                          <a:cs typeface="Calibri" panose="020F0502020204030204" pitchFamily="34" charset="0"/>
                        </a:rPr>
                        <a:t>Rescue Operations</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new thermal image dataset consisting of 6447 thermal images designed for survivor detection using UAVs in post-disaster scenarios.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also describes optimal values to prune survivor detection models in order to reduce the complexity of the models.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applies knowledge distillation techniques to fine-tune them and improve accuracy.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performance of several survivor detection models based on YOLOv3 and YOLOv3-MobileNetV1 were compared with and without pruning and fine-tuning.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Older and inferior detection models have been used for survivor detection, thereby resulting in models with high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loss and low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199F584C-D854-1619-C1CB-A63794D3EBC4}"/>
              </a:ext>
            </a:extLst>
          </p:cNvPr>
          <p:cNvSpPr>
            <a:spLocks noGrp="1"/>
          </p:cNvSpPr>
          <p:nvPr>
            <p:ph type="sldNum" sz="quarter" idx="12"/>
          </p:nvPr>
        </p:nvSpPr>
        <p:spPr/>
        <p:txBody>
          <a:bodyPr/>
          <a:lstStyle/>
          <a:p>
            <a:fld id="{C70B0171-025A-427B-AA5C-A3D052FF74BB}" type="slidenum">
              <a:rPr lang="en-IN" smtClean="0"/>
              <a:t>14</a:t>
            </a:fld>
            <a:endParaRPr lang="en-IN"/>
          </a:p>
        </p:txBody>
      </p:sp>
    </p:spTree>
    <p:extLst>
      <p:ext uri="{BB962C8B-B14F-4D97-AF65-F5344CB8AC3E}">
        <p14:creationId xmlns:p14="http://schemas.microsoft.com/office/powerpoint/2010/main" val="182702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868073933"/>
              </p:ext>
            </p:extLst>
          </p:nvPr>
        </p:nvGraphicFramePr>
        <p:xfrm>
          <a:off x="751619" y="1876340"/>
          <a:ext cx="11137691" cy="4474562"/>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64511">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10051">
                <a:tc>
                  <a:txBody>
                    <a:bodyPr/>
                    <a:lstStyle/>
                    <a:p>
                      <a:r>
                        <a:rPr lang="en-IN" sz="1400" dirty="0">
                          <a:latin typeface="Calibri" panose="020F0502020204030204" pitchFamily="34" charset="0"/>
                          <a:cs typeface="Calibri" panose="020F0502020204030204" pitchFamily="34" charset="0"/>
                        </a:rPr>
                        <a:t>2.</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60, pp. 1-16</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IN" sz="1400" b="1" dirty="0">
                          <a:latin typeface="Calibri" panose="020F0502020204030204" pitchFamily="34" charset="0"/>
                          <a:cs typeface="Calibri" panose="020F0502020204030204" pitchFamily="34" charset="0"/>
                        </a:rPr>
                        <a:t>Swarm UAV SAR for 3-D Imaging</a:t>
                      </a: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implements a 3D imaging mechanism for 2D images obtained from a swarm of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proposed work involves the 3D imaging of a scene by the usage of 2D images obtained from several UAVs present in the UAV Swarm at different perspectives with a few points of overlap.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point cloud obtained is then triangulated, and Bundle Adjustment is used to create the 3D rendering of the image.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considerable amount of data must be transmitted from the UAV swarm, as images obtained from each node in the swarm are used to produce the 3D rendering.</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Multiple UAVs also need to exchange information in order to efficiently collect data of the scenario.</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434A16DD-6F88-1F91-2D69-E6701B27110B}"/>
              </a:ext>
            </a:extLst>
          </p:cNvPr>
          <p:cNvSpPr>
            <a:spLocks noGrp="1"/>
          </p:cNvSpPr>
          <p:nvPr>
            <p:ph type="sldNum" sz="quarter" idx="12"/>
          </p:nvPr>
        </p:nvSpPr>
        <p:spPr/>
        <p:txBody>
          <a:bodyPr/>
          <a:lstStyle/>
          <a:p>
            <a:fld id="{C70B0171-025A-427B-AA5C-A3D052FF74BB}" type="slidenum">
              <a:rPr lang="en-IN" smtClean="0"/>
              <a:t>15</a:t>
            </a:fld>
            <a:endParaRPr lang="en-IN"/>
          </a:p>
        </p:txBody>
      </p:sp>
    </p:spTree>
    <p:extLst>
      <p:ext uri="{BB962C8B-B14F-4D97-AF65-F5344CB8AC3E}">
        <p14:creationId xmlns:p14="http://schemas.microsoft.com/office/powerpoint/2010/main" val="7716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074205351"/>
              </p:ext>
            </p:extLst>
          </p:nvPr>
        </p:nvGraphicFramePr>
        <p:xfrm>
          <a:off x="752710" y="1853013"/>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3.</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57, no. 11, pp. 8879-8889</a:t>
                      </a:r>
                    </a:p>
                    <a:p>
                      <a:pPr algn="just"/>
                      <a:r>
                        <a:rPr lang="en-US" sz="1400" b="1" dirty="0">
                          <a:latin typeface="Calibri" panose="020F0502020204030204" pitchFamily="34" charset="0"/>
                          <a:cs typeface="Calibri" panose="020F0502020204030204" pitchFamily="34" charset="0"/>
                        </a:rPr>
                        <a:t>(2019)</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Method for 3-D Scene Reconstruction Using Fused LiDAR and Imagery From a Texel Camera</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In order to create greater fidelity terrain models, this study describes a bundle adjustment technique for aerial texel images.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enables relatively low-accuracy navigation systems to be employed with inexpensive LiDAR and camera data.</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Outliers present in the point cloud are not identified and mitigated, thereby leading to lower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19888C49-E7EF-7B6D-5766-8A481FDD3C1B}"/>
              </a:ext>
            </a:extLst>
          </p:cNvPr>
          <p:cNvSpPr>
            <a:spLocks noGrp="1"/>
          </p:cNvSpPr>
          <p:nvPr>
            <p:ph type="sldNum" sz="quarter" idx="12"/>
          </p:nvPr>
        </p:nvSpPr>
        <p:spPr/>
        <p:txBody>
          <a:bodyPr/>
          <a:lstStyle/>
          <a:p>
            <a:fld id="{C70B0171-025A-427B-AA5C-A3D052FF74BB}" type="slidenum">
              <a:rPr lang="en-IN" smtClean="0"/>
              <a:t>16</a:t>
            </a:fld>
            <a:endParaRPr lang="en-IN"/>
          </a:p>
        </p:txBody>
      </p:sp>
    </p:spTree>
    <p:extLst>
      <p:ext uri="{BB962C8B-B14F-4D97-AF65-F5344CB8AC3E}">
        <p14:creationId xmlns:p14="http://schemas.microsoft.com/office/powerpoint/2010/main" val="415740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117316783"/>
              </p:ext>
            </p:extLst>
          </p:nvPr>
        </p:nvGraphicFramePr>
        <p:xfrm>
          <a:off x="736629" y="1887355"/>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09080">
                  <a:extLst>
                    <a:ext uri="{9D8B030D-6E8A-4147-A177-3AD203B41FA5}">
                      <a16:colId xmlns:a16="http://schemas.microsoft.com/office/drawing/2014/main" val="80841185"/>
                    </a:ext>
                  </a:extLst>
                </a:gridCol>
                <a:gridCol w="2505266">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4.</a:t>
                      </a:r>
                    </a:p>
                  </a:txBody>
                  <a:tcPr/>
                </a:tc>
                <a:tc>
                  <a:txBody>
                    <a:bodyPr/>
                    <a:lstStyle/>
                    <a:p>
                      <a:pPr algn="just"/>
                      <a:r>
                        <a:rPr lang="en-US" sz="1400" dirty="0">
                          <a:latin typeface="Calibri" panose="020F0502020204030204" pitchFamily="34" charset="0"/>
                          <a:cs typeface="Calibri" panose="020F0502020204030204" pitchFamily="34" charset="0"/>
                        </a:rPr>
                        <a:t>25th IEEE International Conference on Pattern Recognition (ICPR), pp. 10227-10234</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SyNet</a:t>
                      </a:r>
                      <a:r>
                        <a:rPr lang="en-US" sz="1400" b="1" dirty="0">
                          <a:latin typeface="Calibri" panose="020F0502020204030204" pitchFamily="34" charset="0"/>
                          <a:cs typeface="Calibri" panose="020F0502020204030204" pitchFamily="34" charset="0"/>
                        </a:rPr>
                        <a:t>: An ensemble network for object detection in UAV images</a:t>
                      </a:r>
                      <a:endParaRPr lang="en-IN" sz="1400" b="1" dirty="0">
                        <a:latin typeface="Calibri" panose="020F0502020204030204" pitchFamily="34" charset="0"/>
                        <a:cs typeface="Calibri" panose="020F0502020204030204" pitchFamily="34" charset="0"/>
                      </a:endParaRPr>
                    </a:p>
                  </a:txBody>
                  <a:tcPr/>
                </a:tc>
                <a:tc>
                  <a:txBody>
                    <a:bodyPr/>
                    <a:lstStyle/>
                    <a:p>
                      <a:pPr marL="342900" lvl="0" indent="-342900" algn="just">
                        <a:lnSpc>
                          <a:spcPct val="107000"/>
                        </a:lnSpc>
                        <a:spcAft>
                          <a:spcPts val="800"/>
                        </a:spcAft>
                        <a:buFont typeface="Wingdings" panose="05000000000000000000" pitchFamily="2" charset="2"/>
                        <a:buChar char="Ø"/>
                      </a:pPr>
                      <a:r>
                        <a:rPr lang="en-US" sz="1400" dirty="0">
                          <a:effectLst/>
                          <a:latin typeface="Calibri" panose="020F0502020204030204" pitchFamily="34" charset="0"/>
                          <a:ea typeface="Calibri" panose="020F0502020204030204" pitchFamily="34" charset="0"/>
                          <a:cs typeface="Calibri" panose="020F0502020204030204" pitchFamily="34" charset="0"/>
                        </a:rPr>
                        <a:t>With the goal of lowering the high false negative rate of multi-stage detectors and improving the quality of the single-stage detector proposals, the authors of this research propose an ensemble network called </a:t>
                      </a:r>
                      <a:r>
                        <a:rPr lang="en-US" sz="1400" dirty="0" err="1">
                          <a:effectLst/>
                          <a:latin typeface="Calibri" panose="020F0502020204030204" pitchFamily="34" charset="0"/>
                          <a:ea typeface="Calibri" panose="020F0502020204030204" pitchFamily="34" charset="0"/>
                          <a:cs typeface="Calibri" panose="020F0502020204030204" pitchFamily="34" charset="0"/>
                        </a:rPr>
                        <a:t>SyNet</a:t>
                      </a:r>
                      <a:r>
                        <a:rPr lang="en-US" sz="1400" dirty="0">
                          <a:effectLst/>
                          <a:latin typeface="Calibri" panose="020F0502020204030204" pitchFamily="34" charset="0"/>
                          <a:ea typeface="Calibri" panose="020F0502020204030204" pitchFamily="34" charset="0"/>
                          <a:cs typeface="Calibri" panose="020F0502020204030204" pitchFamily="34" charset="0"/>
                        </a:rPr>
                        <a:t> that combines a multi-stage method with a single-stage one.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According to the investigation, detecting objects in drone images is more challenging than detecting them in images that were taken from the ground, even with the most advanced object detection algorithms.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Hence, the accuracy of the model trained on UAV images is still low compared to models trained on ground images.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45515D70-ECEA-48DF-C2FD-6E58F25AFE62}"/>
              </a:ext>
            </a:extLst>
          </p:cNvPr>
          <p:cNvSpPr>
            <a:spLocks noGrp="1"/>
          </p:cNvSpPr>
          <p:nvPr>
            <p:ph type="sldNum" sz="quarter" idx="12"/>
          </p:nvPr>
        </p:nvSpPr>
        <p:spPr/>
        <p:txBody>
          <a:bodyPr/>
          <a:lstStyle/>
          <a:p>
            <a:fld id="{C70B0171-025A-427B-AA5C-A3D052FF74BB}" type="slidenum">
              <a:rPr lang="en-IN" smtClean="0"/>
              <a:t>17</a:t>
            </a:fld>
            <a:endParaRPr lang="en-IN"/>
          </a:p>
        </p:txBody>
      </p:sp>
    </p:spTree>
    <p:extLst>
      <p:ext uri="{BB962C8B-B14F-4D97-AF65-F5344CB8AC3E}">
        <p14:creationId xmlns:p14="http://schemas.microsoft.com/office/powerpoint/2010/main" val="70396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466094360"/>
              </p:ext>
            </p:extLst>
          </p:nvPr>
        </p:nvGraphicFramePr>
        <p:xfrm>
          <a:off x="730154" y="1929885"/>
          <a:ext cx="11137691" cy="4540819"/>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5.</a:t>
                      </a:r>
                    </a:p>
                  </a:txBody>
                  <a:tcPr/>
                </a:tc>
                <a:tc>
                  <a:txBody>
                    <a:bodyPr/>
                    <a:lstStyle/>
                    <a:p>
                      <a:pPr algn="just"/>
                      <a:r>
                        <a:rPr lang="en-US" sz="1400" dirty="0">
                          <a:latin typeface="Calibri" panose="020F0502020204030204" pitchFamily="34" charset="0"/>
                          <a:cs typeface="Calibri" panose="020F0502020204030204" pitchFamily="34" charset="0"/>
                        </a:rPr>
                        <a:t>IEEE Transactions on Neural Networks and Learning Systems, vol. 33, no. 11, pp. 6047-6067</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Vehicle Detection From UAV Imagery With Deep Learning</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article provides a review of vehicle detection from UAV imagery using deep learning techniques.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It begins by outlining the various deep learning architectures, including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generative adversarial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autoencoders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recurrent neural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convolutional neural networks </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and their contributions to the challenge of improving vehicle detection.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then focuses on examining various vehicle detection techniques and presents different benchmark datasets and problems that have been discovered, along with possible remedies.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Videos captured in the UAVs are sent to on-ground workstations or to the cloud for processing rather than being implemented on the UAV itself, thereby leading to the absence of a lightweight system for vehicle detection</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20F0424C-0E24-5817-9783-03CC4A482BC7}"/>
              </a:ext>
            </a:extLst>
          </p:cNvPr>
          <p:cNvSpPr>
            <a:spLocks noGrp="1"/>
          </p:cNvSpPr>
          <p:nvPr>
            <p:ph type="sldNum" sz="quarter" idx="12"/>
          </p:nvPr>
        </p:nvSpPr>
        <p:spPr/>
        <p:txBody>
          <a:bodyPr/>
          <a:lstStyle/>
          <a:p>
            <a:fld id="{C70B0171-025A-427B-AA5C-A3D052FF74BB}" type="slidenum">
              <a:rPr lang="en-IN" smtClean="0"/>
              <a:t>18</a:t>
            </a:fld>
            <a:endParaRPr lang="en-IN"/>
          </a:p>
        </p:txBody>
      </p:sp>
    </p:spTree>
    <p:extLst>
      <p:ext uri="{BB962C8B-B14F-4D97-AF65-F5344CB8AC3E}">
        <p14:creationId xmlns:p14="http://schemas.microsoft.com/office/powerpoint/2010/main" val="83137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371302681"/>
              </p:ext>
            </p:extLst>
          </p:nvPr>
        </p:nvGraphicFramePr>
        <p:xfrm>
          <a:off x="744125" y="1874477"/>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6.</a:t>
                      </a:r>
                    </a:p>
                  </a:txBody>
                  <a:tcPr/>
                </a:tc>
                <a:tc>
                  <a:txBody>
                    <a:bodyPr/>
                    <a:lstStyle/>
                    <a:p>
                      <a:pPr algn="just"/>
                      <a:r>
                        <a:rPr lang="en-IN" sz="1400" dirty="0">
                          <a:latin typeface="Calibri" panose="020F0502020204030204" pitchFamily="34" charset="0"/>
                          <a:cs typeface="Calibri" panose="020F0502020204030204" pitchFamily="34" charset="0"/>
                        </a:rPr>
                        <a:t>IEEE Transactions on Instrumentation and Measurement, vol. 71, pp. 1-13</a:t>
                      </a:r>
                    </a:p>
                    <a:p>
                      <a:pPr algn="just"/>
                      <a:r>
                        <a:rPr lang="en-IN"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Dense and Small Object Detection in UAV-Vision Based on a Global-Local Feature Enhanced Network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global-local feature-enhanced network (GLF-Net) to alleviate issues when detecting small and dense objects using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feature-fusion module has been proposed to tackle the presence of numerous small objects.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GLF-Net achieves 86.52%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on the RO-UAV dataset.</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The scalability of the framework is poor, and the application of GLF-Net on post-disaster UAV images leads to lower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thereby requiring better frameworks. </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7388DEE1-5264-E0C8-03F2-F6E358839AF5}"/>
              </a:ext>
            </a:extLst>
          </p:cNvPr>
          <p:cNvSpPr>
            <a:spLocks noGrp="1"/>
          </p:cNvSpPr>
          <p:nvPr>
            <p:ph type="sldNum" sz="quarter" idx="12"/>
          </p:nvPr>
        </p:nvSpPr>
        <p:spPr/>
        <p:txBody>
          <a:bodyPr/>
          <a:lstStyle/>
          <a:p>
            <a:fld id="{C70B0171-025A-427B-AA5C-A3D052FF74BB}" type="slidenum">
              <a:rPr lang="en-IN" smtClean="0"/>
              <a:t>19</a:t>
            </a:fld>
            <a:endParaRPr lang="en-IN"/>
          </a:p>
        </p:txBody>
      </p:sp>
    </p:spTree>
    <p:extLst>
      <p:ext uri="{BB962C8B-B14F-4D97-AF65-F5344CB8AC3E}">
        <p14:creationId xmlns:p14="http://schemas.microsoft.com/office/powerpoint/2010/main" val="214594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a:xfrm>
            <a:off x="800608" y="0"/>
            <a:ext cx="9720072" cy="1499616"/>
          </a:xfrm>
        </p:spPr>
        <p:txBody>
          <a:bodyPr>
            <a:normAutofit/>
          </a:bodyPr>
          <a:lstStyle/>
          <a:p>
            <a:r>
              <a:rPr lang="en-IN" sz="4000" dirty="0">
                <a:latin typeface="Franklin Gothic Medium Cond" panose="020B0606030402020204" pitchFamily="34" charset="0"/>
              </a:rPr>
              <a:t>outline</a:t>
            </a:r>
          </a:p>
        </p:txBody>
      </p:sp>
      <p:graphicFrame>
        <p:nvGraphicFramePr>
          <p:cNvPr id="7" name="Table 7">
            <a:extLst>
              <a:ext uri="{FF2B5EF4-FFF2-40B4-BE49-F238E27FC236}">
                <a16:creationId xmlns:a16="http://schemas.microsoft.com/office/drawing/2014/main" id="{5ADADBCC-AA83-0F85-C185-268B7219F88B}"/>
              </a:ext>
            </a:extLst>
          </p:cNvPr>
          <p:cNvGraphicFramePr>
            <a:graphicFrameLocks noGrp="1"/>
          </p:cNvGraphicFramePr>
          <p:nvPr>
            <p:extLst>
              <p:ext uri="{D42A27DB-BD31-4B8C-83A1-F6EECF244321}">
                <p14:modId xmlns:p14="http://schemas.microsoft.com/office/powerpoint/2010/main" val="3251384099"/>
              </p:ext>
            </p:extLst>
          </p:nvPr>
        </p:nvGraphicFramePr>
        <p:xfrm>
          <a:off x="1036320" y="1087120"/>
          <a:ext cx="5435600" cy="5460797"/>
        </p:xfrm>
        <a:graphic>
          <a:graphicData uri="http://schemas.openxmlformats.org/drawingml/2006/table">
            <a:tbl>
              <a:tblPr firstRow="1" bandRow="1">
                <a:tableStyleId>{5C22544A-7EE6-4342-B048-85BDC9FD1C3A}</a:tableStyleId>
              </a:tblPr>
              <a:tblGrid>
                <a:gridCol w="3911600">
                  <a:extLst>
                    <a:ext uri="{9D8B030D-6E8A-4147-A177-3AD203B41FA5}">
                      <a16:colId xmlns:a16="http://schemas.microsoft.com/office/drawing/2014/main" val="4158365764"/>
                    </a:ext>
                  </a:extLst>
                </a:gridCol>
                <a:gridCol w="1524000">
                  <a:extLst>
                    <a:ext uri="{9D8B030D-6E8A-4147-A177-3AD203B41FA5}">
                      <a16:colId xmlns:a16="http://schemas.microsoft.com/office/drawing/2014/main" val="3922483814"/>
                    </a:ext>
                  </a:extLst>
                </a:gridCol>
              </a:tblGrid>
              <a:tr h="431597">
                <a:tc>
                  <a:txBody>
                    <a:bodyPr/>
                    <a:lstStyle/>
                    <a:p>
                      <a:pPr algn="ctr"/>
                      <a:r>
                        <a:rPr lang="en-IN" dirty="0"/>
                        <a:t>SLIDE NAME</a:t>
                      </a:r>
                    </a:p>
                  </a:txBody>
                  <a:tcPr/>
                </a:tc>
                <a:tc>
                  <a:txBody>
                    <a:bodyPr/>
                    <a:lstStyle/>
                    <a:p>
                      <a:pPr algn="ctr"/>
                      <a:r>
                        <a:rPr lang="en-IN" dirty="0"/>
                        <a:t>SLIDE NO. </a:t>
                      </a:r>
                    </a:p>
                  </a:txBody>
                  <a:tcPr/>
                </a:tc>
                <a:extLst>
                  <a:ext uri="{0D108BD9-81ED-4DB2-BD59-A6C34878D82A}">
                    <a16:rowId xmlns:a16="http://schemas.microsoft.com/office/drawing/2014/main" val="3005406052"/>
                  </a:ext>
                </a:extLst>
              </a:tr>
              <a:tr h="431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Problem Statement</a:t>
                      </a:r>
                    </a:p>
                  </a:txBody>
                  <a:tcPr/>
                </a:tc>
                <a:tc>
                  <a:txBody>
                    <a:bodyPr/>
                    <a:lstStyle/>
                    <a:p>
                      <a:pPr algn="ctr"/>
                      <a:r>
                        <a:rPr lang="en-IN" dirty="0"/>
                        <a:t>3</a:t>
                      </a:r>
                    </a:p>
                  </a:txBody>
                  <a:tcPr/>
                </a:tc>
                <a:extLst>
                  <a:ext uri="{0D108BD9-81ED-4DB2-BD59-A6C34878D82A}">
                    <a16:rowId xmlns:a16="http://schemas.microsoft.com/office/drawing/2014/main" val="3203302453"/>
                  </a:ext>
                </a:extLst>
              </a:tr>
              <a:tr h="431597">
                <a:tc>
                  <a:txBody>
                    <a:bodyPr/>
                    <a:lstStyle/>
                    <a:p>
                      <a:pPr algn="l"/>
                      <a:r>
                        <a:rPr lang="en-IN" sz="2400" dirty="0"/>
                        <a:t>Objectives</a:t>
                      </a:r>
                    </a:p>
                  </a:txBody>
                  <a:tcPr/>
                </a:tc>
                <a:tc>
                  <a:txBody>
                    <a:bodyPr/>
                    <a:lstStyle/>
                    <a:p>
                      <a:pPr algn="ctr"/>
                      <a:r>
                        <a:rPr lang="en-US" dirty="0"/>
                        <a:t>4</a:t>
                      </a:r>
                      <a:endParaRPr lang="en-IN" dirty="0"/>
                    </a:p>
                  </a:txBody>
                  <a:tcPr/>
                </a:tc>
                <a:extLst>
                  <a:ext uri="{0D108BD9-81ED-4DB2-BD59-A6C34878D82A}">
                    <a16:rowId xmlns:a16="http://schemas.microsoft.com/office/drawing/2014/main" val="1570698411"/>
                  </a:ext>
                </a:extLst>
              </a:tr>
              <a:tr h="431597">
                <a:tc>
                  <a:txBody>
                    <a:bodyPr/>
                    <a:lstStyle/>
                    <a:p>
                      <a:pPr algn="l"/>
                      <a:r>
                        <a:rPr lang="en-IN" sz="2400" dirty="0"/>
                        <a:t>References</a:t>
                      </a:r>
                    </a:p>
                  </a:txBody>
                  <a:tcPr/>
                </a:tc>
                <a:tc>
                  <a:txBody>
                    <a:bodyPr/>
                    <a:lstStyle/>
                    <a:p>
                      <a:pPr algn="ctr"/>
                      <a:r>
                        <a:rPr lang="en-US" dirty="0"/>
                        <a:t>5</a:t>
                      </a:r>
                      <a:endParaRPr lang="en-IN" dirty="0"/>
                    </a:p>
                  </a:txBody>
                  <a:tcPr/>
                </a:tc>
                <a:extLst>
                  <a:ext uri="{0D108BD9-81ED-4DB2-BD59-A6C34878D82A}">
                    <a16:rowId xmlns:a16="http://schemas.microsoft.com/office/drawing/2014/main" val="3104658602"/>
                  </a:ext>
                </a:extLst>
              </a:tr>
              <a:tr h="431597">
                <a:tc>
                  <a:txBody>
                    <a:bodyPr/>
                    <a:lstStyle/>
                    <a:p>
                      <a:pPr algn="l"/>
                      <a:r>
                        <a:rPr lang="en-IN" sz="2400" dirty="0"/>
                        <a:t>Limitations of Existing Systems</a:t>
                      </a:r>
                    </a:p>
                  </a:txBody>
                  <a:tcPr/>
                </a:tc>
                <a:tc>
                  <a:txBody>
                    <a:bodyPr/>
                    <a:lstStyle/>
                    <a:p>
                      <a:pPr algn="ctr"/>
                      <a:r>
                        <a:rPr lang="en-US" dirty="0"/>
                        <a:t>6</a:t>
                      </a:r>
                      <a:endParaRPr lang="en-IN" dirty="0"/>
                    </a:p>
                  </a:txBody>
                  <a:tcPr/>
                </a:tc>
                <a:extLst>
                  <a:ext uri="{0D108BD9-81ED-4DB2-BD59-A6C34878D82A}">
                    <a16:rowId xmlns:a16="http://schemas.microsoft.com/office/drawing/2014/main" val="1280094311"/>
                  </a:ext>
                </a:extLst>
              </a:tr>
              <a:tr h="431597">
                <a:tc>
                  <a:txBody>
                    <a:bodyPr/>
                    <a:lstStyle/>
                    <a:p>
                      <a:pPr algn="l"/>
                      <a:r>
                        <a:rPr lang="en-IN" sz="2400" dirty="0"/>
                        <a:t>Proposed Methodology</a:t>
                      </a:r>
                    </a:p>
                  </a:txBody>
                  <a:tcPr/>
                </a:tc>
                <a:tc>
                  <a:txBody>
                    <a:bodyPr/>
                    <a:lstStyle/>
                    <a:p>
                      <a:pPr algn="ctr"/>
                      <a:r>
                        <a:rPr lang="en-US" dirty="0"/>
                        <a:t>8</a:t>
                      </a:r>
                      <a:endParaRPr lang="en-IN" dirty="0"/>
                    </a:p>
                  </a:txBody>
                  <a:tcPr/>
                </a:tc>
                <a:extLst>
                  <a:ext uri="{0D108BD9-81ED-4DB2-BD59-A6C34878D82A}">
                    <a16:rowId xmlns:a16="http://schemas.microsoft.com/office/drawing/2014/main" val="3526951123"/>
                  </a:ext>
                </a:extLst>
              </a:tr>
              <a:tr h="431597">
                <a:tc>
                  <a:txBody>
                    <a:bodyPr/>
                    <a:lstStyle/>
                    <a:p>
                      <a:pPr algn="l"/>
                      <a:r>
                        <a:rPr lang="en-IN" sz="2400" dirty="0"/>
                        <a:t>System Architecture</a:t>
                      </a:r>
                    </a:p>
                  </a:txBody>
                  <a:tcPr/>
                </a:tc>
                <a:tc>
                  <a:txBody>
                    <a:bodyPr/>
                    <a:lstStyle/>
                    <a:p>
                      <a:pPr algn="ctr"/>
                      <a:r>
                        <a:rPr lang="en-IN" dirty="0"/>
                        <a:t>11</a:t>
                      </a:r>
                    </a:p>
                  </a:txBody>
                  <a:tcPr/>
                </a:tc>
                <a:extLst>
                  <a:ext uri="{0D108BD9-81ED-4DB2-BD59-A6C34878D82A}">
                    <a16:rowId xmlns:a16="http://schemas.microsoft.com/office/drawing/2014/main" val="1402140140"/>
                  </a:ext>
                </a:extLst>
              </a:tr>
              <a:tr h="431597">
                <a:tc>
                  <a:txBody>
                    <a:bodyPr/>
                    <a:lstStyle/>
                    <a:p>
                      <a:pPr algn="l"/>
                      <a:r>
                        <a:rPr lang="en-IN" sz="2400" dirty="0"/>
                        <a:t>List of Tools/Frameworks</a:t>
                      </a:r>
                    </a:p>
                  </a:txBody>
                  <a:tcPr/>
                </a:tc>
                <a:tc>
                  <a:txBody>
                    <a:bodyPr/>
                    <a:lstStyle/>
                    <a:p>
                      <a:pPr algn="ctr"/>
                      <a:r>
                        <a:rPr lang="en-IN" dirty="0"/>
                        <a:t>12</a:t>
                      </a:r>
                    </a:p>
                  </a:txBody>
                  <a:tcPr/>
                </a:tc>
                <a:extLst>
                  <a:ext uri="{0D108BD9-81ED-4DB2-BD59-A6C34878D82A}">
                    <a16:rowId xmlns:a16="http://schemas.microsoft.com/office/drawing/2014/main" val="485000822"/>
                  </a:ext>
                </a:extLst>
              </a:tr>
              <a:tr h="431597">
                <a:tc>
                  <a:txBody>
                    <a:bodyPr/>
                    <a:lstStyle/>
                    <a:p>
                      <a:pPr algn="l"/>
                      <a:r>
                        <a:rPr lang="en-IN" sz="2400" dirty="0"/>
                        <a:t>Expected Outcomes</a:t>
                      </a:r>
                    </a:p>
                  </a:txBody>
                  <a:tcPr/>
                </a:tc>
                <a:tc>
                  <a:txBody>
                    <a:bodyPr/>
                    <a:lstStyle/>
                    <a:p>
                      <a:pPr algn="ctr"/>
                      <a:r>
                        <a:rPr lang="en-IN" dirty="0"/>
                        <a:t>13</a:t>
                      </a:r>
                    </a:p>
                  </a:txBody>
                  <a:tcPr/>
                </a:tc>
                <a:extLst>
                  <a:ext uri="{0D108BD9-81ED-4DB2-BD59-A6C34878D82A}">
                    <a16:rowId xmlns:a16="http://schemas.microsoft.com/office/drawing/2014/main" val="1416728263"/>
                  </a:ext>
                </a:extLst>
              </a:tr>
              <a:tr h="431597">
                <a:tc>
                  <a:txBody>
                    <a:bodyPr/>
                    <a:lstStyle/>
                    <a:p>
                      <a:pPr algn="l"/>
                      <a:r>
                        <a:rPr lang="en-IN" sz="2400" dirty="0"/>
                        <a:t>Timeline</a:t>
                      </a:r>
                    </a:p>
                  </a:txBody>
                  <a:tcPr/>
                </a:tc>
                <a:tc>
                  <a:txBody>
                    <a:bodyPr/>
                    <a:lstStyle/>
                    <a:p>
                      <a:pPr algn="ctr"/>
                      <a:r>
                        <a:rPr lang="en-IN" dirty="0"/>
                        <a:t>14</a:t>
                      </a:r>
                    </a:p>
                  </a:txBody>
                  <a:tcPr/>
                </a:tc>
                <a:extLst>
                  <a:ext uri="{0D108BD9-81ED-4DB2-BD59-A6C34878D82A}">
                    <a16:rowId xmlns:a16="http://schemas.microsoft.com/office/drawing/2014/main" val="2945967689"/>
                  </a:ext>
                </a:extLst>
              </a:tr>
              <a:tr h="431597">
                <a:tc>
                  <a:txBody>
                    <a:bodyPr/>
                    <a:lstStyle/>
                    <a:p>
                      <a:pPr algn="l"/>
                      <a:r>
                        <a:rPr lang="en-IN" sz="2400" dirty="0"/>
                        <a:t>Target Venue</a:t>
                      </a:r>
                    </a:p>
                  </a:txBody>
                  <a:tcPr/>
                </a:tc>
                <a:tc>
                  <a:txBody>
                    <a:bodyPr/>
                    <a:lstStyle/>
                    <a:p>
                      <a:pPr algn="ctr"/>
                      <a:r>
                        <a:rPr lang="en-IN" dirty="0"/>
                        <a:t>15</a:t>
                      </a:r>
                    </a:p>
                  </a:txBody>
                  <a:tcPr/>
                </a:tc>
                <a:extLst>
                  <a:ext uri="{0D108BD9-81ED-4DB2-BD59-A6C34878D82A}">
                    <a16:rowId xmlns:a16="http://schemas.microsoft.com/office/drawing/2014/main" val="820600639"/>
                  </a:ext>
                </a:extLst>
              </a:tr>
              <a:tr h="431597">
                <a:tc>
                  <a:txBody>
                    <a:bodyPr/>
                    <a:lstStyle/>
                    <a:p>
                      <a:pPr algn="l"/>
                      <a:r>
                        <a:rPr lang="en-IN" sz="2400" dirty="0"/>
                        <a:t>Appendix</a:t>
                      </a:r>
                    </a:p>
                  </a:txBody>
                  <a:tcPr/>
                </a:tc>
                <a:tc>
                  <a:txBody>
                    <a:bodyPr/>
                    <a:lstStyle/>
                    <a:p>
                      <a:pPr algn="ctr"/>
                      <a:r>
                        <a:rPr lang="en-IN" dirty="0"/>
                        <a:t>16</a:t>
                      </a:r>
                    </a:p>
                  </a:txBody>
                  <a:tcPr/>
                </a:tc>
                <a:extLst>
                  <a:ext uri="{0D108BD9-81ED-4DB2-BD59-A6C34878D82A}">
                    <a16:rowId xmlns:a16="http://schemas.microsoft.com/office/drawing/2014/main" val="2972717920"/>
                  </a:ext>
                </a:extLst>
              </a:tr>
            </a:tbl>
          </a:graphicData>
        </a:graphic>
      </p:graphicFrame>
      <p:sp>
        <p:nvSpPr>
          <p:cNvPr id="4" name="Slide Number Placeholder 3">
            <a:extLst>
              <a:ext uri="{FF2B5EF4-FFF2-40B4-BE49-F238E27FC236}">
                <a16:creationId xmlns:a16="http://schemas.microsoft.com/office/drawing/2014/main" id="{D91C9422-F2D5-CD52-8912-5970CD8D6C10}"/>
              </a:ext>
            </a:extLst>
          </p:cNvPr>
          <p:cNvSpPr>
            <a:spLocks noGrp="1"/>
          </p:cNvSpPr>
          <p:nvPr>
            <p:ph type="sldNum" sz="quarter" idx="12"/>
          </p:nvPr>
        </p:nvSpPr>
        <p:spPr/>
        <p:txBody>
          <a:bodyPr/>
          <a:lstStyle/>
          <a:p>
            <a:fld id="{C70B0171-025A-427B-AA5C-A3D052FF74BB}" type="slidenum">
              <a:rPr lang="en-IN" smtClean="0"/>
              <a:t>2</a:t>
            </a:fld>
            <a:endParaRPr lang="en-IN"/>
          </a:p>
        </p:txBody>
      </p:sp>
    </p:spTree>
    <p:extLst>
      <p:ext uri="{BB962C8B-B14F-4D97-AF65-F5344CB8AC3E}">
        <p14:creationId xmlns:p14="http://schemas.microsoft.com/office/powerpoint/2010/main" val="303756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461407933"/>
              </p:ext>
            </p:extLst>
          </p:nvPr>
        </p:nvGraphicFramePr>
        <p:xfrm>
          <a:off x="746306" y="1878770"/>
          <a:ext cx="11160176" cy="4540819"/>
        </p:xfrm>
        <a:graphic>
          <a:graphicData uri="http://schemas.openxmlformats.org/drawingml/2006/table">
            <a:tbl>
              <a:tblPr firstRow="1" bandRow="1">
                <a:tableStyleId>{5C22544A-7EE6-4342-B048-85BDC9FD1C3A}</a:tableStyleId>
              </a:tblPr>
              <a:tblGrid>
                <a:gridCol w="966688">
                  <a:extLst>
                    <a:ext uri="{9D8B030D-6E8A-4147-A177-3AD203B41FA5}">
                      <a16:colId xmlns:a16="http://schemas.microsoft.com/office/drawing/2014/main" val="1865914567"/>
                    </a:ext>
                  </a:extLst>
                </a:gridCol>
                <a:gridCol w="1656892">
                  <a:extLst>
                    <a:ext uri="{9D8B030D-6E8A-4147-A177-3AD203B41FA5}">
                      <a16:colId xmlns:a16="http://schemas.microsoft.com/office/drawing/2014/main" val="1753405235"/>
                    </a:ext>
                  </a:extLst>
                </a:gridCol>
                <a:gridCol w="2117940">
                  <a:extLst>
                    <a:ext uri="{9D8B030D-6E8A-4147-A177-3AD203B41FA5}">
                      <a16:colId xmlns:a16="http://schemas.microsoft.com/office/drawing/2014/main" val="1585518685"/>
                    </a:ext>
                  </a:extLst>
                </a:gridCol>
                <a:gridCol w="4358347">
                  <a:extLst>
                    <a:ext uri="{9D8B030D-6E8A-4147-A177-3AD203B41FA5}">
                      <a16:colId xmlns:a16="http://schemas.microsoft.com/office/drawing/2014/main" val="80841185"/>
                    </a:ext>
                  </a:extLst>
                </a:gridCol>
                <a:gridCol w="2060309">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7.</a:t>
                      </a:r>
                    </a:p>
                  </a:txBody>
                  <a:tcPr/>
                </a:tc>
                <a:tc>
                  <a:txBody>
                    <a:bodyPr/>
                    <a:lstStyle/>
                    <a:p>
                      <a:pPr algn="just"/>
                      <a:r>
                        <a:rPr lang="en-IN" sz="1400" dirty="0">
                          <a:latin typeface="Calibri" panose="020F0502020204030204" pitchFamily="34" charset="0"/>
                          <a:cs typeface="Calibri" panose="020F0502020204030204" pitchFamily="34" charset="0"/>
                        </a:rPr>
                        <a:t>IEEE/CVF International Conference on Computer Vision (ICCV), pp. 1223-1232</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Unmanned aerial vehicle visual detection and tracking using deep neural networks: A performance benchmark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executes and compares various UAV detection mechanisms using air-borne UAVs that deploy deep neural networks.</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4 datasets have been used and performance has been compared, namely MAV-VID, Drone-vs-Bird, Anti-UAV RGB, and Anti-UAV IR.</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performance of 4 models was compared using the datasets mentioned, namely Faster RCNN, SSD512, YOLOv3, and DETR (Detection Transformer). Overall, Faster RCNN performed best. </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Long-distance detection of small UAVs was not taken into consideration.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Deep neural networks for re-identification of UAVs were not considered as well.</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2619A300-6744-117A-5236-6C054AEC19D3}"/>
              </a:ext>
            </a:extLst>
          </p:cNvPr>
          <p:cNvSpPr>
            <a:spLocks noGrp="1"/>
          </p:cNvSpPr>
          <p:nvPr>
            <p:ph type="sldNum" sz="quarter" idx="12"/>
          </p:nvPr>
        </p:nvSpPr>
        <p:spPr/>
        <p:txBody>
          <a:bodyPr/>
          <a:lstStyle/>
          <a:p>
            <a:fld id="{C70B0171-025A-427B-AA5C-A3D052FF74BB}" type="slidenum">
              <a:rPr lang="en-IN" smtClean="0"/>
              <a:t>20</a:t>
            </a:fld>
            <a:endParaRPr lang="en-IN"/>
          </a:p>
        </p:txBody>
      </p:sp>
    </p:spTree>
    <p:extLst>
      <p:ext uri="{BB962C8B-B14F-4D97-AF65-F5344CB8AC3E}">
        <p14:creationId xmlns:p14="http://schemas.microsoft.com/office/powerpoint/2010/main" val="311202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4008393999"/>
              </p:ext>
            </p:extLst>
          </p:nvPr>
        </p:nvGraphicFramePr>
        <p:xfrm>
          <a:off x="743104" y="1870184"/>
          <a:ext cx="11167672" cy="4540819"/>
        </p:xfrm>
        <a:graphic>
          <a:graphicData uri="http://schemas.openxmlformats.org/drawingml/2006/table">
            <a:tbl>
              <a:tblPr firstRow="1" bandRow="1">
                <a:tableStyleId>{5C22544A-7EE6-4342-B048-85BDC9FD1C3A}</a:tableStyleId>
              </a:tblPr>
              <a:tblGrid>
                <a:gridCol w="846146">
                  <a:extLst>
                    <a:ext uri="{9D8B030D-6E8A-4147-A177-3AD203B41FA5}">
                      <a16:colId xmlns:a16="http://schemas.microsoft.com/office/drawing/2014/main" val="1865914567"/>
                    </a:ext>
                  </a:extLst>
                </a:gridCol>
                <a:gridCol w="1677704">
                  <a:extLst>
                    <a:ext uri="{9D8B030D-6E8A-4147-A177-3AD203B41FA5}">
                      <a16:colId xmlns:a16="http://schemas.microsoft.com/office/drawing/2014/main" val="1753405235"/>
                    </a:ext>
                  </a:extLst>
                </a:gridCol>
                <a:gridCol w="1962184">
                  <a:extLst>
                    <a:ext uri="{9D8B030D-6E8A-4147-A177-3AD203B41FA5}">
                      <a16:colId xmlns:a16="http://schemas.microsoft.com/office/drawing/2014/main" val="1585518685"/>
                    </a:ext>
                  </a:extLst>
                </a:gridCol>
                <a:gridCol w="3559650">
                  <a:extLst>
                    <a:ext uri="{9D8B030D-6E8A-4147-A177-3AD203B41FA5}">
                      <a16:colId xmlns:a16="http://schemas.microsoft.com/office/drawing/2014/main" val="80841185"/>
                    </a:ext>
                  </a:extLst>
                </a:gridCol>
                <a:gridCol w="312198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8.</a:t>
                      </a:r>
                    </a:p>
                  </a:txBody>
                  <a:tcPr/>
                </a:tc>
                <a:tc>
                  <a:txBody>
                    <a:bodyPr/>
                    <a:lstStyle/>
                    <a:p>
                      <a:pPr algn="just"/>
                      <a:r>
                        <a:rPr lang="en-IN" sz="1400" dirty="0">
                          <a:latin typeface="Calibri" panose="020F0502020204030204" pitchFamily="34" charset="0"/>
                          <a:cs typeface="Calibri" panose="020F0502020204030204" pitchFamily="34" charset="0"/>
                        </a:rPr>
                        <a:t>UMBC Student Collection</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RescueNet</a:t>
                      </a:r>
                      <a:r>
                        <a:rPr lang="en-US" sz="1400" b="1" dirty="0">
                          <a:latin typeface="Calibri" panose="020F0502020204030204" pitchFamily="34" charset="0"/>
                          <a:cs typeface="Calibri" panose="020F0502020204030204" pitchFamily="34" charset="0"/>
                        </a:rPr>
                        <a:t>: A High-Resolution Post Disaster UAV Dataset for Semantic Segmentation</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introduces a high-resolution post-disaster UAV dataset named </a:t>
                      </a: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which contains comprehensive pixel-level annotation of 11 classes for semantic segmentation to assess damage after a natural disaster.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dataset collection and annotation process are discussed, along with the challenges it poses.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contains a small number of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smaller objects like “vehicles” and “pools” make it difficult to get a good segmentation compared to larger objects like buildings and roads.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Besides that, since UAV images include only the top view of a scene, it is difficult to assess the actual damage since the horizontal view also brings information regarding all sides of a building.</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713D204E-A0A2-4021-DF94-10B907483EAD}"/>
              </a:ext>
            </a:extLst>
          </p:cNvPr>
          <p:cNvSpPr>
            <a:spLocks noGrp="1"/>
          </p:cNvSpPr>
          <p:nvPr>
            <p:ph type="sldNum" sz="quarter" idx="12"/>
          </p:nvPr>
        </p:nvSpPr>
        <p:spPr/>
        <p:txBody>
          <a:bodyPr/>
          <a:lstStyle/>
          <a:p>
            <a:fld id="{C70B0171-025A-427B-AA5C-A3D052FF74BB}" type="slidenum">
              <a:rPr lang="en-IN" smtClean="0"/>
              <a:t>21</a:t>
            </a:fld>
            <a:endParaRPr lang="en-IN"/>
          </a:p>
        </p:txBody>
      </p:sp>
    </p:spTree>
    <p:extLst>
      <p:ext uri="{BB962C8B-B14F-4D97-AF65-F5344CB8AC3E}">
        <p14:creationId xmlns:p14="http://schemas.microsoft.com/office/powerpoint/2010/main" val="3208824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527418909"/>
              </p:ext>
            </p:extLst>
          </p:nvPr>
        </p:nvGraphicFramePr>
        <p:xfrm>
          <a:off x="740922" y="1870184"/>
          <a:ext cx="11152681"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829890">
                  <a:extLst>
                    <a:ext uri="{9D8B030D-6E8A-4147-A177-3AD203B41FA5}">
                      <a16:colId xmlns:a16="http://schemas.microsoft.com/office/drawing/2014/main" val="80841185"/>
                    </a:ext>
                  </a:extLst>
                </a:gridCol>
                <a:gridCol w="2584455">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9.</a:t>
                      </a:r>
                    </a:p>
                  </a:txBody>
                  <a:tcPr/>
                </a:tc>
                <a:tc>
                  <a:txBody>
                    <a:bodyPr/>
                    <a:lstStyle/>
                    <a:p>
                      <a:pPr algn="just"/>
                      <a:r>
                        <a:rPr lang="en-US" sz="1400" dirty="0">
                          <a:latin typeface="Calibri" panose="020F0502020204030204" pitchFamily="34" charset="0"/>
                          <a:cs typeface="Calibri" panose="020F0502020204030204" pitchFamily="34" charset="0"/>
                        </a:rPr>
                        <a:t>IEEE/CVF Conference on Computer Vision and Pattern Recognition (CVPR), pp. 16266-16275</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Uav</a:t>
                      </a:r>
                      <a:r>
                        <a:rPr lang="en-US" sz="1400" b="1" dirty="0">
                          <a:latin typeface="Calibri" panose="020F0502020204030204" pitchFamily="34" charset="0"/>
                          <a:cs typeface="Calibri" panose="020F0502020204030204" pitchFamily="34" charset="0"/>
                        </a:rPr>
                        <a:t>-human: A large benchmark for human behavior understanding with unmanned aerial vehicles</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proposes a UAV-Human dataset for human action, pose, and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 </a:t>
                      </a: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proposed UAV-Human contains </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67,428 multi-modal video sequences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119 subjects for action recognition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22,476 frames for pose estimation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41,290 frames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1,144 identities for person re-identification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22,263 frames for attribute recognition </a:t>
                      </a:r>
                    </a:p>
                    <a:p>
                      <a:pPr marL="0" indent="0" algn="just">
                        <a:buFont typeface="Wingdings" panose="05000000000000000000" pitchFamily="2" charset="2"/>
                        <a:buNone/>
                      </a:pPr>
                      <a:r>
                        <a:rPr lang="en-IN" sz="1400" dirty="0">
                          <a:latin typeface="Calibri" panose="020F0502020204030204" pitchFamily="34" charset="0"/>
                          <a:cs typeface="Calibri" panose="020F0502020204030204" pitchFamily="34" charset="0"/>
                        </a:rPr>
                        <a:t>which encourages the exploration and deployment of various data-intensive learning models for UAV-based human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UAV-Human dataset poses a limitation for attribute recognition because the dataset is captured over a relatively long period of time.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the subjects have been diversified with different dressing types and large variations of viewpoints caused by multiple UAV altitudes.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445A95D2-72CF-1166-0548-68E85D3E6A0C}"/>
              </a:ext>
            </a:extLst>
          </p:cNvPr>
          <p:cNvSpPr>
            <a:spLocks noGrp="1"/>
          </p:cNvSpPr>
          <p:nvPr>
            <p:ph type="sldNum" sz="quarter" idx="12"/>
          </p:nvPr>
        </p:nvSpPr>
        <p:spPr/>
        <p:txBody>
          <a:bodyPr/>
          <a:lstStyle/>
          <a:p>
            <a:fld id="{C70B0171-025A-427B-AA5C-A3D052FF74BB}" type="slidenum">
              <a:rPr lang="en-IN" smtClean="0"/>
              <a:t>22</a:t>
            </a:fld>
            <a:endParaRPr lang="en-IN"/>
          </a:p>
        </p:txBody>
      </p:sp>
    </p:spTree>
    <p:extLst>
      <p:ext uri="{BB962C8B-B14F-4D97-AF65-F5344CB8AC3E}">
        <p14:creationId xmlns:p14="http://schemas.microsoft.com/office/powerpoint/2010/main" val="383684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Appendix</a:t>
            </a:r>
            <a:br>
              <a:rPr lang="en-IN" sz="4000" dirty="0">
                <a:latin typeface="Franklin Gothic Medium Cond" panose="020B0606030402020204" pitchFamily="34" charset="0"/>
              </a:rPr>
            </a:br>
            <a:r>
              <a:rPr lang="en-IN" sz="28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283575374"/>
              </p:ext>
            </p:extLst>
          </p:nvPr>
        </p:nvGraphicFramePr>
        <p:xfrm>
          <a:off x="736629" y="1874477"/>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52274">
                  <a:extLst>
                    <a:ext uri="{9D8B030D-6E8A-4147-A177-3AD203B41FA5}">
                      <a16:colId xmlns:a16="http://schemas.microsoft.com/office/drawing/2014/main" val="80841185"/>
                    </a:ext>
                  </a:extLst>
                </a:gridCol>
                <a:gridCol w="246207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10.</a:t>
                      </a:r>
                    </a:p>
                  </a:txBody>
                  <a:tcPr/>
                </a:tc>
                <a:tc>
                  <a:txBody>
                    <a:bodyPr/>
                    <a:lstStyle/>
                    <a:p>
                      <a:pPr algn="just"/>
                      <a:r>
                        <a:rPr lang="en-US" sz="1400" dirty="0">
                          <a:latin typeface="Calibri" panose="020F0502020204030204" pitchFamily="34" charset="0"/>
                          <a:cs typeface="Calibri" panose="020F0502020204030204" pitchFamily="34" charset="0"/>
                        </a:rPr>
                        <a:t>2021 IEEE International Geoscience and Remote Sensing Symposium IGARSS, pp. 2325-2328 </a:t>
                      </a:r>
                      <a:r>
                        <a:rPr lang="en-US" sz="1400" b="1" dirty="0">
                          <a:latin typeface="Calibri" panose="020F0502020204030204" pitchFamily="34" charset="0"/>
                          <a:cs typeface="Calibri" panose="020F0502020204030204" pitchFamily="34" charset="0"/>
                        </a:rPr>
                        <a:t>(2021)</a:t>
                      </a:r>
                      <a:endParaRPr lang="en-IN" sz="1400" b="1"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Attention-Based Semantic Segmentation on UAV Dataset for Natural Disaster Damage Assessment</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and evaluates a novel self-attention segmentation model named </a:t>
                      </a:r>
                      <a:r>
                        <a:rPr lang="en-US" sz="1400" dirty="0" err="1">
                          <a:latin typeface="Calibri" panose="020F0502020204030204" pitchFamily="34" charset="0"/>
                          <a:cs typeface="Calibri" panose="020F0502020204030204" pitchFamily="34" charset="0"/>
                        </a:rPr>
                        <a:t>ReDNet</a:t>
                      </a:r>
                      <a:r>
                        <a:rPr lang="en-US" sz="1400" dirty="0">
                          <a:latin typeface="Calibri" panose="020F0502020204030204" pitchFamily="34" charset="0"/>
                          <a:cs typeface="Calibri" panose="020F0502020204030204" pitchFamily="34" charset="0"/>
                        </a:rPr>
                        <a:t> on a new high-resolution UAV natural disaster dataset named HRUD.</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challenges of semantic segmentation on the HRUD dataset are discussed, along with the excellent performance of the proposed model.</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HRUD is a very challenging dataset due to its variable-sized classes along with similar textures among different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Debris, textures of debris, sand, and building with destruction damage make a great impact on the segmentation performance of the evaluated network models.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
        <p:nvSpPr>
          <p:cNvPr id="5" name="Slide Number Placeholder 4">
            <a:extLst>
              <a:ext uri="{FF2B5EF4-FFF2-40B4-BE49-F238E27FC236}">
                <a16:creationId xmlns:a16="http://schemas.microsoft.com/office/drawing/2014/main" id="{24BFBA84-7F98-FD48-26D6-6501847B1301}"/>
              </a:ext>
            </a:extLst>
          </p:cNvPr>
          <p:cNvSpPr>
            <a:spLocks noGrp="1"/>
          </p:cNvSpPr>
          <p:nvPr>
            <p:ph type="sldNum" sz="quarter" idx="12"/>
          </p:nvPr>
        </p:nvSpPr>
        <p:spPr/>
        <p:txBody>
          <a:bodyPr/>
          <a:lstStyle/>
          <a:p>
            <a:fld id="{C70B0171-025A-427B-AA5C-A3D052FF74BB}" type="slidenum">
              <a:rPr lang="en-IN" smtClean="0"/>
              <a:t>23</a:t>
            </a:fld>
            <a:endParaRPr lang="en-IN"/>
          </a:p>
        </p:txBody>
      </p:sp>
    </p:spTree>
    <p:extLst>
      <p:ext uri="{BB962C8B-B14F-4D97-AF65-F5344CB8AC3E}">
        <p14:creationId xmlns:p14="http://schemas.microsoft.com/office/powerpoint/2010/main" val="1030083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31AE-0707-6B10-A12F-A2678FFFC57E}"/>
              </a:ext>
            </a:extLst>
          </p:cNvPr>
          <p:cNvSpPr>
            <a:spLocks noGrp="1"/>
          </p:cNvSpPr>
          <p:nvPr>
            <p:ph type="title"/>
          </p:nvPr>
        </p:nvSpPr>
        <p:spPr>
          <a:xfrm>
            <a:off x="2247912" y="1877034"/>
            <a:ext cx="6645894" cy="3103931"/>
          </a:xfrm>
        </p:spPr>
        <p:txBody>
          <a:bodyPr>
            <a:normAutofit/>
          </a:bodyPr>
          <a:lstStyle/>
          <a:p>
            <a:r>
              <a:rPr lang="en-IN" sz="7000" dirty="0">
                <a:latin typeface="Franklin Gothic Medium Cond" panose="020B0606030402020204" pitchFamily="34" charset="0"/>
              </a:rPr>
              <a:t>          THANK YOU</a:t>
            </a:r>
          </a:p>
        </p:txBody>
      </p:sp>
      <p:sp>
        <p:nvSpPr>
          <p:cNvPr id="4" name="Slide Number Placeholder 3">
            <a:extLst>
              <a:ext uri="{FF2B5EF4-FFF2-40B4-BE49-F238E27FC236}">
                <a16:creationId xmlns:a16="http://schemas.microsoft.com/office/drawing/2014/main" id="{238EE38E-B0A5-B040-248F-6951DCCC35FD}"/>
              </a:ext>
            </a:extLst>
          </p:cNvPr>
          <p:cNvSpPr>
            <a:spLocks noGrp="1"/>
          </p:cNvSpPr>
          <p:nvPr>
            <p:ph type="sldNum" sz="quarter" idx="12"/>
          </p:nvPr>
        </p:nvSpPr>
        <p:spPr/>
        <p:txBody>
          <a:bodyPr/>
          <a:lstStyle/>
          <a:p>
            <a:fld id="{C70B0171-025A-427B-AA5C-A3D052FF74BB}" type="slidenum">
              <a:rPr lang="en-IN" smtClean="0"/>
              <a:t>24</a:t>
            </a:fld>
            <a:endParaRPr lang="en-IN"/>
          </a:p>
        </p:txBody>
      </p:sp>
    </p:spTree>
    <p:extLst>
      <p:ext uri="{BB962C8B-B14F-4D97-AF65-F5344CB8AC3E}">
        <p14:creationId xmlns:p14="http://schemas.microsoft.com/office/powerpoint/2010/main" val="3681064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a:xfrm>
            <a:off x="942848" y="0"/>
            <a:ext cx="9720072" cy="1499616"/>
          </a:xfrm>
        </p:spPr>
        <p:txBody>
          <a:bodyPr>
            <a:normAutofit/>
          </a:bodyPr>
          <a:lstStyle/>
          <a:p>
            <a:r>
              <a:rPr lang="en-IN" sz="4000" dirty="0">
                <a:latin typeface="Franklin Gothic Medium Cond" panose="020B0606030402020204" pitchFamily="34" charset="0"/>
              </a:rPr>
              <a:t>PROBLEM STATEMENT</a:t>
            </a:r>
          </a:p>
        </p:txBody>
      </p:sp>
      <p:sp>
        <p:nvSpPr>
          <p:cNvPr id="4" name="TextBox 3">
            <a:extLst>
              <a:ext uri="{FF2B5EF4-FFF2-40B4-BE49-F238E27FC236}">
                <a16:creationId xmlns:a16="http://schemas.microsoft.com/office/drawing/2014/main" id="{747995DB-0015-A091-A292-070799F23D89}"/>
              </a:ext>
            </a:extLst>
          </p:cNvPr>
          <p:cNvSpPr txBox="1"/>
          <p:nvPr/>
        </p:nvSpPr>
        <p:spPr>
          <a:xfrm>
            <a:off x="820185" y="1831126"/>
            <a:ext cx="10551630" cy="3016210"/>
          </a:xfrm>
          <a:prstGeom prst="rect">
            <a:avLst/>
          </a:prstGeom>
          <a:noFill/>
        </p:spPr>
        <p:txBody>
          <a:bodyPr wrap="square" rtlCol="0">
            <a:spAutoFit/>
          </a:bodyPr>
          <a:lstStyle/>
          <a:p>
            <a:pPr marL="342900" indent="-342900" algn="just">
              <a:spcAft>
                <a:spcPts val="12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The use of UAVs provides an efficient method to complete the task of scene understanding. </a:t>
            </a:r>
          </a:p>
          <a:p>
            <a:pPr marL="342900" indent="-342900" algn="just">
              <a:spcAft>
                <a:spcPts val="12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However, </a:t>
            </a:r>
            <a:r>
              <a:rPr lang="en-US" sz="2000" dirty="0">
                <a:solidFill>
                  <a:srgbClr val="800000"/>
                </a:solidFill>
                <a:latin typeface="Calibri" panose="020F0502020204030204" pitchFamily="34" charset="0"/>
                <a:cs typeface="Calibri" panose="020F0502020204030204" pitchFamily="34" charset="0"/>
              </a:rPr>
              <a:t>complex environments </a:t>
            </a:r>
            <a:r>
              <a:rPr lang="en-US" sz="2000" dirty="0">
                <a:latin typeface="Calibri" panose="020F0502020204030204" pitchFamily="34" charset="0"/>
                <a:cs typeface="Calibri" panose="020F0502020204030204" pitchFamily="34" charset="0"/>
              </a:rPr>
              <a:t>present in post-disaster scenarios make it difficult for UAVs to detect survivors accurately due to the </a:t>
            </a:r>
            <a:r>
              <a:rPr lang="en-US" sz="2000" dirty="0">
                <a:solidFill>
                  <a:srgbClr val="0070C0"/>
                </a:solidFill>
                <a:latin typeface="Calibri" panose="020F0502020204030204" pitchFamily="34" charset="0"/>
                <a:cs typeface="Calibri" panose="020F0502020204030204" pitchFamily="34" charset="0"/>
              </a:rPr>
              <a:t>occlusion of humans </a:t>
            </a:r>
            <a:r>
              <a:rPr lang="en-US" sz="2000" dirty="0">
                <a:latin typeface="Calibri" panose="020F0502020204030204" pitchFamily="34" charset="0"/>
                <a:cs typeface="Calibri" panose="020F0502020204030204" pitchFamily="34" charset="0"/>
              </a:rPr>
              <a:t>and a large number of </a:t>
            </a:r>
            <a:r>
              <a:rPr lang="en-US" sz="2000" dirty="0">
                <a:solidFill>
                  <a:srgbClr val="0070C0"/>
                </a:solidFill>
                <a:latin typeface="Calibri" panose="020F0502020204030204" pitchFamily="34" charset="0"/>
                <a:cs typeface="Calibri" panose="020F0502020204030204" pitchFamily="34" charset="0"/>
              </a:rPr>
              <a:t>entities</a:t>
            </a:r>
            <a:r>
              <a:rPr lang="en-US" sz="2000" dirty="0">
                <a:latin typeface="Calibri" panose="020F0502020204030204" pitchFamily="34" charset="0"/>
                <a:cs typeface="Calibri" panose="020F0502020204030204" pitchFamily="34" charset="0"/>
              </a:rPr>
              <a:t> present in the image.    </a:t>
            </a:r>
          </a:p>
          <a:p>
            <a:pPr marL="342900" indent="-342900" algn="just">
              <a:spcAft>
                <a:spcPts val="12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To mitigate these issues, we propose an </a:t>
            </a:r>
            <a:r>
              <a:rPr lang="en-US" sz="2000" dirty="0">
                <a:solidFill>
                  <a:srgbClr val="800000"/>
                </a:solidFill>
                <a:latin typeface="Calibri" panose="020F0502020204030204" pitchFamily="34" charset="0"/>
                <a:cs typeface="Calibri" panose="020F0502020204030204" pitchFamily="34" charset="0"/>
              </a:rPr>
              <a:t>Unmanned Aerial Vehicle </a:t>
            </a:r>
            <a:r>
              <a:rPr lang="en-US" sz="2000" dirty="0">
                <a:latin typeface="Calibri" panose="020F0502020204030204" pitchFamily="34" charset="0"/>
                <a:cs typeface="Calibri" panose="020F0502020204030204" pitchFamily="34" charset="0"/>
              </a:rPr>
              <a:t>(</a:t>
            </a:r>
            <a:r>
              <a:rPr lang="en-US" sz="2000" dirty="0">
                <a:solidFill>
                  <a:srgbClr val="800000"/>
                </a:solidFill>
                <a:latin typeface="Calibri" panose="020F0502020204030204" pitchFamily="34" charset="0"/>
                <a:cs typeface="Calibri" panose="020F0502020204030204" pitchFamily="34" charset="0"/>
              </a:rPr>
              <a:t>UAV</a:t>
            </a:r>
            <a:r>
              <a:rPr lang="en-US" sz="2000" dirty="0">
                <a:latin typeface="Calibri" panose="020F0502020204030204" pitchFamily="34" charset="0"/>
                <a:cs typeface="Calibri" panose="020F0502020204030204" pitchFamily="34" charset="0"/>
              </a:rPr>
              <a:t>)-based scene understanding framework involving a </a:t>
            </a:r>
            <a:r>
              <a:rPr lang="en-US" sz="2000" dirty="0">
                <a:solidFill>
                  <a:srgbClr val="800000"/>
                </a:solidFill>
                <a:latin typeface="Calibri" panose="020F0502020204030204" pitchFamily="34" charset="0"/>
                <a:cs typeface="Calibri" panose="020F0502020204030204" pitchFamily="34" charset="0"/>
              </a:rPr>
              <a:t>Generative Adversarial Network</a:t>
            </a:r>
            <a:r>
              <a:rPr lang="en-US" sz="2000" dirty="0">
                <a:latin typeface="Calibri" panose="020F0502020204030204" pitchFamily="34" charset="0"/>
                <a:cs typeface="Calibri" panose="020F0502020204030204" pitchFamily="34" charset="0"/>
              </a:rPr>
              <a:t> (</a:t>
            </a:r>
            <a:r>
              <a:rPr lang="en-US" sz="2000" dirty="0">
                <a:solidFill>
                  <a:srgbClr val="800000"/>
                </a:solidFill>
                <a:latin typeface="Calibri" panose="020F0502020204030204" pitchFamily="34" charset="0"/>
                <a:cs typeface="Calibri" panose="020F0502020204030204" pitchFamily="34" charset="0"/>
              </a:rPr>
              <a:t>GAN</a:t>
            </a:r>
            <a:r>
              <a:rPr lang="en-US" sz="2000" dirty="0">
                <a:latin typeface="Calibri" panose="020F0502020204030204" pitchFamily="34" charset="0"/>
                <a:cs typeface="Calibri" panose="020F0502020204030204" pitchFamily="34" charset="0"/>
              </a:rPr>
              <a:t>)-aided </a:t>
            </a:r>
            <a:r>
              <a:rPr lang="en-US" sz="2000" dirty="0">
                <a:solidFill>
                  <a:srgbClr val="800000"/>
                </a:solidFill>
                <a:latin typeface="Calibri" panose="020F0502020204030204" pitchFamily="34" charset="0"/>
                <a:cs typeface="Calibri" panose="020F0502020204030204" pitchFamily="34" charset="0"/>
              </a:rPr>
              <a:t>3D reconstruction </a:t>
            </a:r>
            <a:r>
              <a:rPr lang="en-US" sz="2000" dirty="0">
                <a:latin typeface="Calibri" panose="020F0502020204030204" pitchFamily="34" charset="0"/>
                <a:cs typeface="Calibri" panose="020F0502020204030204" pitchFamily="34" charset="0"/>
              </a:rPr>
              <a:t>mechanism. </a:t>
            </a:r>
          </a:p>
          <a:p>
            <a:pPr marL="342900" indent="-342900" algn="just">
              <a:spcAft>
                <a:spcPts val="1200"/>
              </a:spcAft>
              <a:buClr>
                <a:schemeClr val="accent1"/>
              </a:buClr>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86BC4B4E-0B40-9012-07CB-4D5E4C3BE246}"/>
              </a:ext>
            </a:extLst>
          </p:cNvPr>
          <p:cNvSpPr>
            <a:spLocks noGrp="1"/>
          </p:cNvSpPr>
          <p:nvPr>
            <p:ph type="sldNum" sz="quarter" idx="12"/>
          </p:nvPr>
        </p:nvSpPr>
        <p:spPr/>
        <p:txBody>
          <a:bodyPr/>
          <a:lstStyle/>
          <a:p>
            <a:fld id="{C70B0171-025A-427B-AA5C-A3D052FF74BB}" type="slidenum">
              <a:rPr lang="en-IN" smtClean="0"/>
              <a:t>3</a:t>
            </a:fld>
            <a:endParaRPr lang="en-IN"/>
          </a:p>
        </p:txBody>
      </p:sp>
    </p:spTree>
    <p:extLst>
      <p:ext uri="{BB962C8B-B14F-4D97-AF65-F5344CB8AC3E}">
        <p14:creationId xmlns:p14="http://schemas.microsoft.com/office/powerpoint/2010/main" val="150770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a:xfrm>
            <a:off x="983488" y="23167"/>
            <a:ext cx="9720072" cy="1499616"/>
          </a:xfrm>
        </p:spPr>
        <p:txBody>
          <a:bodyPr>
            <a:normAutofit/>
          </a:bodyPr>
          <a:lstStyle/>
          <a:p>
            <a:r>
              <a:rPr lang="en-IN" sz="4000" dirty="0">
                <a:latin typeface="Franklin Gothic Medium Cond" panose="020B0606030402020204" pitchFamily="34" charset="0"/>
              </a:rPr>
              <a:t>objectives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40927" y="1521566"/>
            <a:ext cx="10196406" cy="4552081"/>
          </a:xfrm>
        </p:spPr>
        <p:txBody>
          <a:bodyPr>
            <a:normAutofit lnSpcReduction="10000"/>
          </a:bodyPr>
          <a:lstStyle/>
          <a:p>
            <a:pPr marL="744538" indent="-342900" algn="just">
              <a:lnSpc>
                <a:spcPct val="100000"/>
              </a:lnSpc>
              <a:spcBef>
                <a:spcPts val="0"/>
              </a:spcBef>
              <a:spcAft>
                <a:spcPts val="0"/>
              </a:spcAft>
              <a:buFont typeface="Wingdings" pitchFamily="2" charset="2"/>
              <a:buChar char="Ø"/>
            </a:pPr>
            <a:r>
              <a:rPr lang="en-US" dirty="0">
                <a:latin typeface="Calibri" panose="020F0502020204030204" pitchFamily="34" charset="0"/>
                <a:cs typeface="Calibri" panose="020F0502020204030204" pitchFamily="34" charset="0"/>
              </a:rPr>
              <a:t>To develop an efficient post-disaster scene understanding framework using UAVs for survivor detection and Search and Rescue (SAR) operations.</a:t>
            </a:r>
          </a:p>
          <a:p>
            <a:pPr marL="744538" indent="-342900" algn="just">
              <a:lnSpc>
                <a:spcPct val="100000"/>
              </a:lnSpc>
              <a:spcBef>
                <a:spcPts val="0"/>
              </a:spcBef>
              <a:spcAft>
                <a:spcPts val="0"/>
              </a:spcAft>
              <a:buFont typeface="Wingdings" pitchFamily="2" charset="2"/>
              <a:buChar char="Ø"/>
            </a:pPr>
            <a:endParaRPr lang="en-US" dirty="0">
              <a:latin typeface="Calibri" panose="020F0502020204030204" pitchFamily="34" charset="0"/>
              <a:cs typeface="Calibri" panose="020F0502020204030204" pitchFamily="34" charset="0"/>
            </a:endParaRPr>
          </a:p>
          <a:p>
            <a:pPr marL="744538" indent="-342900" algn="just">
              <a:lnSpc>
                <a:spcPct val="100000"/>
              </a:lnSpc>
              <a:spcBef>
                <a:spcPts val="0"/>
              </a:spcBef>
              <a:spcAft>
                <a:spcPts val="0"/>
              </a:spcAft>
              <a:buFont typeface="Wingdings" pitchFamily="2" charset="2"/>
              <a:buChar char="Ø"/>
            </a:pPr>
            <a:r>
              <a:rPr lang="en-US" dirty="0">
                <a:latin typeface="Calibri" panose="020F0502020204030204" pitchFamily="34" charset="0"/>
                <a:cs typeface="Calibri" panose="020F0502020204030204" pitchFamily="34" charset="0"/>
              </a:rPr>
              <a:t>To deploy a </a:t>
            </a:r>
            <a:r>
              <a:rPr lang="en-US" dirty="0">
                <a:solidFill>
                  <a:srgbClr val="800000"/>
                </a:solidFill>
                <a:latin typeface="Calibri" panose="020F0502020204030204" pitchFamily="34" charset="0"/>
                <a:cs typeface="Calibri" panose="020F0502020204030204" pitchFamily="34" charset="0"/>
              </a:rPr>
              <a:t>GAN</a:t>
            </a:r>
            <a:r>
              <a:rPr lang="en-US" dirty="0">
                <a:latin typeface="Calibri" panose="020F0502020204030204" pitchFamily="34" charset="0"/>
                <a:cs typeface="Calibri" panose="020F0502020204030204" pitchFamily="34" charset="0"/>
              </a:rPr>
              <a:t> framework to improve the detection of survivors, who are generally present as small and dense objects in post-disaster UAV images.</a:t>
            </a:r>
          </a:p>
          <a:p>
            <a:pPr marL="744538" indent="-342900" algn="just">
              <a:lnSpc>
                <a:spcPct val="100000"/>
              </a:lnSpc>
              <a:spcBef>
                <a:spcPts val="0"/>
              </a:spcBef>
              <a:spcAft>
                <a:spcPts val="0"/>
              </a:spcAft>
              <a:buFont typeface="Wingdings" pitchFamily="2" charset="2"/>
              <a:buChar char="Ø"/>
            </a:pPr>
            <a:endParaRPr lang="en-US" dirty="0">
              <a:latin typeface="Calibri" panose="020F0502020204030204" pitchFamily="34" charset="0"/>
              <a:cs typeface="Calibri" panose="020F0502020204030204" pitchFamily="34" charset="0"/>
            </a:endParaRPr>
          </a:p>
          <a:p>
            <a:pPr marL="744538" indent="-342900" algn="just">
              <a:lnSpc>
                <a:spcPct val="100000"/>
              </a:lnSpc>
              <a:spcBef>
                <a:spcPts val="0"/>
              </a:spcBef>
              <a:spcAft>
                <a:spcPts val="0"/>
              </a:spcAft>
              <a:buFont typeface="Wingdings" pitchFamily="2" charset="2"/>
              <a:buChar char="Ø"/>
            </a:pPr>
            <a:r>
              <a:rPr lang="en-US" dirty="0">
                <a:latin typeface="Calibri" panose="020F0502020204030204" pitchFamily="34" charset="0"/>
                <a:cs typeface="Calibri" panose="020F0502020204030204" pitchFamily="34" charset="0"/>
              </a:rPr>
              <a:t>To devise a </a:t>
            </a:r>
            <a:r>
              <a:rPr lang="en-US" dirty="0">
                <a:solidFill>
                  <a:srgbClr val="800000"/>
                </a:solidFill>
                <a:latin typeface="Calibri" panose="020F0502020204030204" pitchFamily="34" charset="0"/>
                <a:cs typeface="Calibri" panose="020F0502020204030204" pitchFamily="34" charset="0"/>
              </a:rPr>
              <a:t>3D scene-reconstruction </a:t>
            </a:r>
            <a:r>
              <a:rPr lang="en-US" dirty="0">
                <a:latin typeface="Calibri" panose="020F0502020204030204" pitchFamily="34" charset="0"/>
                <a:cs typeface="Calibri" panose="020F0502020204030204" pitchFamily="34" charset="0"/>
              </a:rPr>
              <a:t>mechanism based on the </a:t>
            </a:r>
            <a:r>
              <a:rPr lang="en-US" dirty="0">
                <a:solidFill>
                  <a:srgbClr val="0070C0"/>
                </a:solidFill>
                <a:latin typeface="Calibri" panose="020F0502020204030204" pitchFamily="34" charset="0"/>
                <a:cs typeface="Calibri" panose="020F0502020204030204" pitchFamily="34" charset="0"/>
              </a:rPr>
              <a:t>Structure from Motion</a:t>
            </a:r>
            <a:r>
              <a:rPr lang="en-US" dirty="0">
                <a:latin typeface="Calibri" panose="020F0502020204030204" pitchFamily="34" charset="0"/>
                <a:cs typeface="Calibri" panose="020F0502020204030204" pitchFamily="34" charset="0"/>
              </a:rPr>
              <a:t> (SFM) and </a:t>
            </a:r>
            <a:r>
              <a:rPr lang="en-US" dirty="0">
                <a:solidFill>
                  <a:srgbClr val="0070C0"/>
                </a:solidFill>
                <a:latin typeface="Calibri" panose="020F0502020204030204" pitchFamily="34" charset="0"/>
                <a:cs typeface="Calibri" panose="020F0502020204030204" pitchFamily="34" charset="0"/>
              </a:rPr>
              <a:t>Bundle Adjustment </a:t>
            </a:r>
            <a:r>
              <a:rPr lang="en-US" dirty="0">
                <a:latin typeface="Calibri" panose="020F0502020204030204" pitchFamily="34" charset="0"/>
                <a:cs typeface="Calibri" panose="020F0502020204030204" pitchFamily="34" charset="0"/>
              </a:rPr>
              <a:t>algorithms to map and extract useful information from the scene.</a:t>
            </a:r>
          </a:p>
          <a:p>
            <a:pPr marL="744538" indent="-342900" algn="just">
              <a:lnSpc>
                <a:spcPct val="100000"/>
              </a:lnSpc>
              <a:spcBef>
                <a:spcPts val="0"/>
              </a:spcBef>
              <a:spcAft>
                <a:spcPts val="0"/>
              </a:spcAft>
              <a:buFont typeface="Wingdings" pitchFamily="2" charset="2"/>
              <a:buChar char="Ø"/>
            </a:pPr>
            <a:endParaRPr lang="en-US" dirty="0">
              <a:latin typeface="Calibri" panose="020F0502020204030204" pitchFamily="34" charset="0"/>
              <a:cs typeface="Calibri" panose="020F0502020204030204" pitchFamily="34" charset="0"/>
            </a:endParaRPr>
          </a:p>
          <a:p>
            <a:pPr marL="744538" indent="-342900" algn="just">
              <a:lnSpc>
                <a:spcPct val="100000"/>
              </a:lnSpc>
              <a:spcBef>
                <a:spcPts val="0"/>
              </a:spcBef>
              <a:spcAft>
                <a:spcPts val="0"/>
              </a:spcAft>
              <a:buFont typeface="Wingdings" pitchFamily="2" charset="2"/>
              <a:buChar char="Ø"/>
            </a:pPr>
            <a:r>
              <a:rPr lang="en-US" dirty="0">
                <a:latin typeface="Calibri" panose="020F0502020204030204" pitchFamily="34" charset="0"/>
                <a:cs typeface="Calibri" panose="020F0502020204030204" pitchFamily="34" charset="0"/>
              </a:rPr>
              <a:t>To deploy a </a:t>
            </a:r>
            <a:r>
              <a:rPr lang="en-US" dirty="0">
                <a:solidFill>
                  <a:srgbClr val="800000"/>
                </a:solidFill>
                <a:latin typeface="Calibri" panose="020F0502020204030204" pitchFamily="34" charset="0"/>
                <a:cs typeface="Calibri" panose="020F0502020204030204" pitchFamily="34" charset="0"/>
              </a:rPr>
              <a:t>semantic segmentation </a:t>
            </a:r>
            <a:r>
              <a:rPr lang="en-US" dirty="0">
                <a:latin typeface="Calibri" panose="020F0502020204030204" pitchFamily="34" charset="0"/>
                <a:cs typeface="Calibri" panose="020F0502020204030204" pitchFamily="34" charset="0"/>
              </a:rPr>
              <a:t>mechanism on the 3D model, leading to a pixel-level prediction of various entities in the 3D model, and a hybrid single-stage and multi-stage </a:t>
            </a:r>
            <a:r>
              <a:rPr lang="en-US" dirty="0">
                <a:solidFill>
                  <a:srgbClr val="800000"/>
                </a:solidFill>
                <a:latin typeface="Calibri" panose="020F0502020204030204" pitchFamily="34" charset="0"/>
                <a:cs typeface="Calibri" panose="020F0502020204030204" pitchFamily="34" charset="0"/>
              </a:rPr>
              <a:t>ensemble network </a:t>
            </a:r>
            <a:r>
              <a:rPr lang="en-US" dirty="0">
                <a:latin typeface="Calibri" panose="020F0502020204030204" pitchFamily="34" charset="0"/>
                <a:cs typeface="Calibri" panose="020F0502020204030204" pitchFamily="34" charset="0"/>
              </a:rPr>
              <a:t>for survivor detection on the color-coded semantic entities. </a:t>
            </a:r>
          </a:p>
          <a:p>
            <a:pPr algn="just">
              <a:lnSpc>
                <a:spcPct val="100000"/>
              </a:lnSpc>
              <a:spcBef>
                <a:spcPts val="0"/>
              </a:spcBef>
              <a:spcAft>
                <a:spcPts val="0"/>
              </a:spcAft>
            </a:pPr>
            <a:endParaRPr lang="en-US" sz="20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B7665A3E-3A5A-1C8C-59D7-CCFFF54B5936}"/>
              </a:ext>
            </a:extLst>
          </p:cNvPr>
          <p:cNvSpPr>
            <a:spLocks noGrp="1"/>
          </p:cNvSpPr>
          <p:nvPr>
            <p:ph type="sldNum" sz="quarter" idx="12"/>
          </p:nvPr>
        </p:nvSpPr>
        <p:spPr/>
        <p:txBody>
          <a:bodyPr/>
          <a:lstStyle/>
          <a:p>
            <a:fld id="{C70B0171-025A-427B-AA5C-A3D052FF74BB}" type="slidenum">
              <a:rPr lang="en-IN" smtClean="0"/>
              <a:t>4</a:t>
            </a:fld>
            <a:endParaRPr lang="en-IN"/>
          </a:p>
        </p:txBody>
      </p:sp>
    </p:spTree>
    <p:extLst>
      <p:ext uri="{BB962C8B-B14F-4D97-AF65-F5344CB8AC3E}">
        <p14:creationId xmlns:p14="http://schemas.microsoft.com/office/powerpoint/2010/main" val="428487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a:xfrm>
            <a:off x="972757" y="0"/>
            <a:ext cx="9720072" cy="1499616"/>
          </a:xfrm>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808809" y="1318357"/>
            <a:ext cx="10800413" cy="5152347"/>
          </a:xfrm>
        </p:spPr>
        <p:txBody>
          <a:bodyPr>
            <a:noAutofit/>
          </a:bodyPr>
          <a:lstStyle/>
          <a:p>
            <a:pPr marL="457200" indent="-457200" algn="just">
              <a:lnSpc>
                <a:spcPct val="100000"/>
              </a:lnSpc>
              <a:spcBef>
                <a:spcPts val="0"/>
              </a:spcBef>
              <a:spcAft>
                <a:spcPts val="600"/>
              </a:spcAft>
              <a:buFont typeface="+mj-lt"/>
              <a:buAutoNum type="arabicPeriod"/>
            </a:pPr>
            <a:r>
              <a:rPr lang="en-IN" sz="1800" dirty="0">
                <a:latin typeface="Calibri" panose="020F0502020204030204" pitchFamily="34" charset="0"/>
                <a:cs typeface="Calibri" panose="020F0502020204030204" pitchFamily="34" charset="0"/>
              </a:rPr>
              <a:t>J. Dong, K. Ota and M. Dong, "</a:t>
            </a:r>
            <a:r>
              <a:rPr lang="en-IN" sz="1800" dirty="0">
                <a:solidFill>
                  <a:srgbClr val="C00000"/>
                </a:solidFill>
                <a:latin typeface="Calibri" panose="020F0502020204030204" pitchFamily="34" charset="0"/>
                <a:cs typeface="Calibri" panose="020F0502020204030204" pitchFamily="34" charset="0"/>
              </a:rPr>
              <a:t>UAV-Based Real-Time Survivor Detection System in Post-Disaster Search and Rescue Operations</a:t>
            </a:r>
            <a:r>
              <a:rPr lang="en-IN" sz="1800" dirty="0">
                <a:latin typeface="Calibri" panose="020F0502020204030204" pitchFamily="34" charset="0"/>
                <a:cs typeface="Calibri" panose="020F0502020204030204" pitchFamily="34" charset="0"/>
              </a:rPr>
              <a:t>" in IEEE Journal on Miniaturization for Air and Space Systems, vol. 2, no. 4, pp. 209-219, 2021.</a:t>
            </a:r>
          </a:p>
          <a:p>
            <a:pPr marL="457200" indent="-457200" algn="just">
              <a:lnSpc>
                <a:spcPct val="100000"/>
              </a:lnSpc>
              <a:spcBef>
                <a:spcPts val="0"/>
              </a:spcBef>
              <a:spcAft>
                <a:spcPts val="600"/>
              </a:spcAft>
              <a:buFont typeface="+mj-lt"/>
              <a:buAutoNum type="arabicPeriod"/>
            </a:pPr>
            <a:r>
              <a:rPr lang="en-IN" sz="1800" dirty="0">
                <a:latin typeface="Calibri" panose="020F0502020204030204" pitchFamily="34" charset="0"/>
                <a:cs typeface="Calibri" panose="020F0502020204030204" pitchFamily="34" charset="0"/>
              </a:rPr>
              <a:t>H. Ren et al., "</a:t>
            </a:r>
            <a:r>
              <a:rPr lang="en-IN" sz="1800" dirty="0">
                <a:solidFill>
                  <a:srgbClr val="C00000"/>
                </a:solidFill>
                <a:latin typeface="Calibri" panose="020F0502020204030204" pitchFamily="34" charset="0"/>
                <a:cs typeface="Calibri" panose="020F0502020204030204" pitchFamily="34" charset="0"/>
              </a:rPr>
              <a:t>Swarm UAV SAR for 3-D Imaging: System Analysis and Sensing Matrix Design</a:t>
            </a:r>
            <a:r>
              <a:rPr lang="en-IN" sz="1800" dirty="0">
                <a:latin typeface="Calibri" panose="020F0502020204030204" pitchFamily="34" charset="0"/>
                <a:cs typeface="Calibri" panose="020F0502020204030204" pitchFamily="34" charset="0"/>
              </a:rPr>
              <a:t>" in IEEE Transactions on Geoscience and Remote Sensing, vol. 60, pp. 1-16, 2022.</a:t>
            </a:r>
          </a:p>
          <a:p>
            <a:pPr marL="457200" indent="-457200" algn="just">
              <a:lnSpc>
                <a:spcPct val="100000"/>
              </a:lnSpc>
              <a:spcBef>
                <a:spcPts val="0"/>
              </a:spcBef>
              <a:spcAft>
                <a:spcPts val="600"/>
              </a:spcAft>
              <a:buFont typeface="+mj-lt"/>
              <a:buAutoNum type="arabicPeriod"/>
            </a:pPr>
            <a:r>
              <a:rPr lang="en-IN" sz="1800" dirty="0">
                <a:latin typeface="Calibri" panose="020F0502020204030204" pitchFamily="34" charset="0"/>
                <a:cs typeface="Calibri" panose="020F0502020204030204" pitchFamily="34" charset="0"/>
              </a:rPr>
              <a:t>T. C. Bybee and S. E. Budge, "</a:t>
            </a:r>
            <a:r>
              <a:rPr lang="en-IN" sz="1800" dirty="0">
                <a:solidFill>
                  <a:srgbClr val="C00000"/>
                </a:solidFill>
                <a:latin typeface="Calibri" panose="020F0502020204030204" pitchFamily="34" charset="0"/>
                <a:cs typeface="Calibri" panose="020F0502020204030204" pitchFamily="34" charset="0"/>
              </a:rPr>
              <a:t>Method for 3-D Scene Reconstruction Using Fused LiDAR and Imagery From a Texel Camera</a:t>
            </a:r>
            <a:r>
              <a:rPr lang="en-IN" sz="1800" dirty="0">
                <a:latin typeface="Calibri" panose="020F0502020204030204" pitchFamily="34" charset="0"/>
                <a:cs typeface="Calibri" panose="020F0502020204030204" pitchFamily="34" charset="0"/>
              </a:rPr>
              <a:t>" in IEEE Transactions on Geoscience and Remote Sensing, vol. 57, no. 11, pp. 8879-8889, Nov. 2019.</a:t>
            </a:r>
          </a:p>
          <a:p>
            <a:pPr marL="457200" indent="-457200" algn="just">
              <a:lnSpc>
                <a:spcPct val="100000"/>
              </a:lnSpc>
              <a:spcBef>
                <a:spcPts val="0"/>
              </a:spcBef>
              <a:spcAft>
                <a:spcPts val="600"/>
              </a:spcAft>
              <a:buFont typeface="+mj-lt"/>
              <a:buAutoNum type="arabicPeriod"/>
            </a:pPr>
            <a:r>
              <a:rPr lang="en-IN" sz="1800" dirty="0" err="1">
                <a:latin typeface="Calibri" panose="020F0502020204030204" pitchFamily="34" charset="0"/>
                <a:cs typeface="Calibri" panose="020F0502020204030204" pitchFamily="34" charset="0"/>
              </a:rPr>
              <a:t>Albaba</a:t>
            </a:r>
            <a:r>
              <a:rPr lang="en-IN" sz="1800" dirty="0">
                <a:latin typeface="Calibri" panose="020F0502020204030204" pitchFamily="34" charset="0"/>
                <a:cs typeface="Calibri" panose="020F0502020204030204" pitchFamily="34" charset="0"/>
              </a:rPr>
              <a:t>, </a:t>
            </a:r>
            <a:r>
              <a:rPr lang="en-IN" sz="1800" dirty="0" err="1">
                <a:latin typeface="Calibri" panose="020F0502020204030204" pitchFamily="34" charset="0"/>
                <a:cs typeface="Calibri" panose="020F0502020204030204" pitchFamily="34" charset="0"/>
              </a:rPr>
              <a:t>Berat</a:t>
            </a:r>
            <a:r>
              <a:rPr lang="en-IN" sz="1800" dirty="0">
                <a:latin typeface="Calibri" panose="020F0502020204030204" pitchFamily="34" charset="0"/>
                <a:cs typeface="Calibri" panose="020F0502020204030204" pitchFamily="34" charset="0"/>
              </a:rPr>
              <a:t> Mert, and </a:t>
            </a:r>
            <a:r>
              <a:rPr lang="en-IN" sz="1800" dirty="0" err="1">
                <a:latin typeface="Calibri" panose="020F0502020204030204" pitchFamily="34" charset="0"/>
                <a:cs typeface="Calibri" panose="020F0502020204030204" pitchFamily="34" charset="0"/>
              </a:rPr>
              <a:t>Sedat</a:t>
            </a:r>
            <a:r>
              <a:rPr lang="en-IN" sz="1800" dirty="0">
                <a:latin typeface="Calibri" panose="020F0502020204030204" pitchFamily="34" charset="0"/>
                <a:cs typeface="Calibri" panose="020F0502020204030204" pitchFamily="34" charset="0"/>
              </a:rPr>
              <a:t> Ozer, "</a:t>
            </a:r>
            <a:r>
              <a:rPr lang="en-IN" sz="1800" dirty="0" err="1">
                <a:solidFill>
                  <a:srgbClr val="C00000"/>
                </a:solidFill>
                <a:latin typeface="Calibri" panose="020F0502020204030204" pitchFamily="34" charset="0"/>
                <a:cs typeface="Calibri" panose="020F0502020204030204" pitchFamily="34" charset="0"/>
              </a:rPr>
              <a:t>SyNet</a:t>
            </a:r>
            <a:r>
              <a:rPr lang="en-IN" sz="1800" dirty="0">
                <a:solidFill>
                  <a:srgbClr val="C00000"/>
                </a:solidFill>
                <a:latin typeface="Calibri" panose="020F0502020204030204" pitchFamily="34" charset="0"/>
                <a:cs typeface="Calibri" panose="020F0502020204030204" pitchFamily="34" charset="0"/>
              </a:rPr>
              <a:t>: An ensemble network for object detection in UAV images</a:t>
            </a:r>
            <a:r>
              <a:rPr lang="en-IN" sz="1800" dirty="0">
                <a:latin typeface="Calibri" panose="020F0502020204030204" pitchFamily="34" charset="0"/>
                <a:cs typeface="Calibri" panose="020F0502020204030204" pitchFamily="34" charset="0"/>
              </a:rPr>
              <a:t>" in 25th IEEE International Conference on Pattern Recognition (ICPR), pp. 10227-10234, 2021.</a:t>
            </a:r>
          </a:p>
          <a:p>
            <a:pPr marL="457200" indent="-457200" algn="just">
              <a:lnSpc>
                <a:spcPct val="100000"/>
              </a:lnSpc>
              <a:spcBef>
                <a:spcPts val="0"/>
              </a:spcBef>
              <a:spcAft>
                <a:spcPts val="600"/>
              </a:spcAft>
              <a:buFont typeface="+mj-lt"/>
              <a:buAutoNum type="arabicPeriod"/>
            </a:pPr>
            <a:r>
              <a:rPr lang="en-IN" sz="1800" dirty="0" err="1">
                <a:latin typeface="Calibri" panose="020F0502020204030204" pitchFamily="34" charset="0"/>
                <a:cs typeface="Calibri" panose="020F0502020204030204" pitchFamily="34" charset="0"/>
              </a:rPr>
              <a:t>Rahnemoonfar</a:t>
            </a:r>
            <a:r>
              <a:rPr lang="en-IN" sz="1800" dirty="0">
                <a:latin typeface="Calibri" panose="020F0502020204030204" pitchFamily="34" charset="0"/>
                <a:cs typeface="Calibri" panose="020F0502020204030204" pitchFamily="34" charset="0"/>
              </a:rPr>
              <a:t>, Maryam, </a:t>
            </a:r>
            <a:r>
              <a:rPr lang="en-IN" sz="1800" dirty="0" err="1">
                <a:latin typeface="Calibri" panose="020F0502020204030204" pitchFamily="34" charset="0"/>
                <a:cs typeface="Calibri" panose="020F0502020204030204" pitchFamily="34" charset="0"/>
              </a:rPr>
              <a:t>Tashnim</a:t>
            </a:r>
            <a:r>
              <a:rPr lang="en-IN" sz="1800" dirty="0">
                <a:latin typeface="Calibri" panose="020F0502020204030204" pitchFamily="34" charset="0"/>
                <a:cs typeface="Calibri" panose="020F0502020204030204" pitchFamily="34" charset="0"/>
              </a:rPr>
              <a:t> Chowdhury, and Robin Murphy. "</a:t>
            </a:r>
            <a:r>
              <a:rPr lang="en-IN" sz="1800" dirty="0">
                <a:solidFill>
                  <a:srgbClr val="C00000"/>
                </a:solidFill>
                <a:latin typeface="Calibri" panose="020F0502020204030204" pitchFamily="34" charset="0"/>
                <a:cs typeface="Calibri" panose="020F0502020204030204" pitchFamily="34" charset="0"/>
              </a:rPr>
              <a:t>RescueNet: A High-Resolution Post Disaster UAV Dataset for Semantic Segmentation</a:t>
            </a:r>
            <a:r>
              <a:rPr lang="en-IN" sz="1800" dirty="0">
                <a:latin typeface="Calibri" panose="020F0502020204030204" pitchFamily="34" charset="0"/>
                <a:cs typeface="Calibri" panose="020F0502020204030204" pitchFamily="34" charset="0"/>
              </a:rPr>
              <a:t>" UMBC Student Collection, 2021.</a:t>
            </a:r>
          </a:p>
          <a:p>
            <a:pPr>
              <a:lnSpc>
                <a:spcPct val="100000"/>
              </a:lnSpc>
              <a:spcBef>
                <a:spcPts val="0"/>
              </a:spcBef>
              <a:spcAft>
                <a:spcPts val="600"/>
              </a:spcAft>
            </a:pPr>
            <a:endParaRPr lang="en-IN" sz="5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F74085B-2C93-B9B8-5CEB-6DFE71C51F4C}"/>
              </a:ext>
            </a:extLst>
          </p:cNvPr>
          <p:cNvSpPr>
            <a:spLocks noGrp="1"/>
          </p:cNvSpPr>
          <p:nvPr>
            <p:ph type="sldNum" sz="quarter" idx="12"/>
          </p:nvPr>
        </p:nvSpPr>
        <p:spPr/>
        <p:txBody>
          <a:bodyPr/>
          <a:lstStyle/>
          <a:p>
            <a:fld id="{C70B0171-025A-427B-AA5C-A3D052FF74BB}" type="slidenum">
              <a:rPr lang="en-IN" smtClean="0"/>
              <a:t>5</a:t>
            </a:fld>
            <a:endParaRPr lang="en-IN"/>
          </a:p>
        </p:txBody>
      </p:sp>
    </p:spTree>
    <p:extLst>
      <p:ext uri="{BB962C8B-B14F-4D97-AF65-F5344CB8AC3E}">
        <p14:creationId xmlns:p14="http://schemas.microsoft.com/office/powerpoint/2010/main" val="256096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a:xfrm>
            <a:off x="851408" y="271600"/>
            <a:ext cx="9720072" cy="1499616"/>
          </a:xfrm>
        </p:spPr>
        <p:txBody>
          <a:bodyPr>
            <a:normAutofit/>
          </a:bodyPr>
          <a:lstStyle/>
          <a:p>
            <a:r>
              <a:rPr lang="en-IN" sz="4000" dirty="0">
                <a:latin typeface="Franklin Gothic Medium Cond" panose="020B0606030402020204" pitchFamily="34" charset="0"/>
              </a:rPr>
              <a:t>Limitations of existing systems</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08278" y="1771216"/>
            <a:ext cx="7460362" cy="3734937"/>
          </a:xfrm>
        </p:spPr>
        <p:txBody>
          <a:bodyPr>
            <a:normAutofit fontScale="85000" lnSpcReduction="20000"/>
          </a:bodyPr>
          <a:lstStyle/>
          <a:p>
            <a:pPr marL="433387" indent="-342900" algn="just">
              <a:lnSpc>
                <a:spcPct val="120000"/>
              </a:lnSpc>
              <a:spcBef>
                <a:spcPts val="0"/>
              </a:spcBef>
              <a:spcAft>
                <a:spcPts val="600"/>
              </a:spcAft>
              <a:buFont typeface="Wingdings" pitchFamily="2" charset="2"/>
              <a:buChar char="Ø"/>
            </a:pPr>
            <a:r>
              <a:rPr lang="en-US" sz="2000" dirty="0">
                <a:latin typeface="Calibri" panose="020F0502020204030204" pitchFamily="34" charset="0"/>
                <a:cs typeface="Calibri" panose="020F0502020204030204" pitchFamily="34" charset="0"/>
              </a:rPr>
              <a:t>Post-disaster scene understanding frameworks are becoming increasingly crucial in SAR operations and damage assessment initiatives, and UAVs are becoming an integral part of the systems being deployed for SAR. </a:t>
            </a:r>
          </a:p>
          <a:p>
            <a:pPr marL="433387" indent="-342900" algn="just">
              <a:lnSpc>
                <a:spcPct val="120000"/>
              </a:lnSpc>
              <a:spcBef>
                <a:spcPts val="0"/>
              </a:spcBef>
              <a:spcAft>
                <a:spcPts val="600"/>
              </a:spcAft>
              <a:buFont typeface="Wingdings" pitchFamily="2" charset="2"/>
              <a:buChar char="Ø"/>
            </a:pPr>
            <a:r>
              <a:rPr lang="en-US" sz="2000" dirty="0">
                <a:latin typeface="Calibri" panose="020F0502020204030204" pitchFamily="34" charset="0"/>
                <a:cs typeface="Calibri" panose="020F0502020204030204" pitchFamily="34" charset="0"/>
              </a:rPr>
              <a:t>However, </a:t>
            </a:r>
            <a:r>
              <a:rPr lang="en-US" sz="2000" dirty="0">
                <a:solidFill>
                  <a:srgbClr val="800000"/>
                </a:solidFill>
                <a:latin typeface="Calibri" panose="020F0502020204030204" pitchFamily="34" charset="0"/>
                <a:cs typeface="Calibri" panose="020F0502020204030204" pitchFamily="34" charset="0"/>
              </a:rPr>
              <a:t>complex environments </a:t>
            </a:r>
            <a:r>
              <a:rPr lang="en-US" sz="2000" dirty="0">
                <a:latin typeface="Calibri" panose="020F0502020204030204" pitchFamily="34" charset="0"/>
                <a:cs typeface="Calibri" panose="020F0502020204030204" pitchFamily="34" charset="0"/>
              </a:rPr>
              <a:t>present in post-disaster scenarios make it difficult for UAVs to detect humans or objects accurately. </a:t>
            </a:r>
          </a:p>
          <a:p>
            <a:pPr marL="433387" indent="-342900" algn="just">
              <a:lnSpc>
                <a:spcPct val="120000"/>
              </a:lnSpc>
              <a:spcBef>
                <a:spcPts val="0"/>
              </a:spcBef>
              <a:spcAft>
                <a:spcPts val="600"/>
              </a:spcAft>
              <a:buFont typeface="Wingdings" pitchFamily="2" charset="2"/>
              <a:buChar char="Ø"/>
            </a:pPr>
            <a:r>
              <a:rPr lang="en-US" sz="2000" dirty="0">
                <a:latin typeface="Calibri" panose="020F0502020204030204" pitchFamily="34" charset="0"/>
                <a:cs typeface="Calibri" panose="020F0502020204030204" pitchFamily="34" charset="0"/>
              </a:rPr>
              <a:t>Moreover, </a:t>
            </a:r>
            <a:r>
              <a:rPr lang="en-US" sz="2000" dirty="0">
                <a:solidFill>
                  <a:srgbClr val="800000"/>
                </a:solidFill>
                <a:latin typeface="Calibri" panose="020F0502020204030204" pitchFamily="34" charset="0"/>
                <a:cs typeface="Calibri" panose="020F0502020204030204" pitchFamily="34" charset="0"/>
              </a:rPr>
              <a:t>inefficient object detection </a:t>
            </a:r>
            <a:r>
              <a:rPr lang="en-US" sz="2000" dirty="0">
                <a:latin typeface="Calibri" panose="020F0502020204030204" pitchFamily="34" charset="0"/>
                <a:cs typeface="Calibri" panose="020F0502020204030204" pitchFamily="34" charset="0"/>
              </a:rPr>
              <a:t>mechanisms lead to </a:t>
            </a:r>
            <a:r>
              <a:rPr lang="en-US" sz="2000" dirty="0">
                <a:solidFill>
                  <a:srgbClr val="0070C0"/>
                </a:solidFill>
                <a:latin typeface="Calibri" panose="020F0502020204030204" pitchFamily="34" charset="0"/>
                <a:cs typeface="Calibri" panose="020F0502020204030204" pitchFamily="34" charset="0"/>
              </a:rPr>
              <a:t>low accuracy</a:t>
            </a:r>
            <a:r>
              <a:rPr lang="en-US" sz="2000" dirty="0">
                <a:latin typeface="Calibri" panose="020F0502020204030204" pitchFamily="34" charset="0"/>
                <a:cs typeface="Calibri" panose="020F0502020204030204" pitchFamily="34" charset="0"/>
              </a:rPr>
              <a:t> and a </a:t>
            </a:r>
            <a:r>
              <a:rPr lang="en-US" sz="2000" dirty="0">
                <a:solidFill>
                  <a:srgbClr val="0070C0"/>
                </a:solidFill>
                <a:latin typeface="Calibri" panose="020F0502020204030204" pitchFamily="34" charset="0"/>
                <a:cs typeface="Calibri" panose="020F0502020204030204" pitchFamily="34" charset="0"/>
              </a:rPr>
              <a:t>large amount of time </a:t>
            </a:r>
            <a:r>
              <a:rPr lang="en-US" sz="2000" dirty="0">
                <a:latin typeface="Calibri" panose="020F0502020204030204" pitchFamily="34" charset="0"/>
                <a:cs typeface="Calibri" panose="020F0502020204030204" pitchFamily="34" charset="0"/>
              </a:rPr>
              <a:t>for object detection tasks. </a:t>
            </a:r>
          </a:p>
          <a:p>
            <a:pPr marL="433387" indent="-342900" algn="just">
              <a:lnSpc>
                <a:spcPct val="120000"/>
              </a:lnSpc>
              <a:spcBef>
                <a:spcPts val="0"/>
              </a:spcBef>
              <a:spcAft>
                <a:spcPts val="600"/>
              </a:spcAft>
              <a:buFont typeface="Wingdings" pitchFamily="2" charset="2"/>
              <a:buChar char="Ø"/>
            </a:pPr>
            <a:r>
              <a:rPr lang="en-US" sz="2000" dirty="0">
                <a:solidFill>
                  <a:srgbClr val="800000"/>
                </a:solidFill>
                <a:latin typeface="Calibri" panose="020F0502020204030204" pitchFamily="34" charset="0"/>
                <a:cs typeface="Calibri" panose="020F0502020204030204" pitchFamily="34" charset="0"/>
              </a:rPr>
              <a:t>Survivors</a:t>
            </a:r>
            <a:r>
              <a:rPr lang="en-US" sz="2000" dirty="0">
                <a:latin typeface="Calibri" panose="020F0502020204030204" pitchFamily="34" charset="0"/>
                <a:cs typeface="Calibri" panose="020F0502020204030204" pitchFamily="34" charset="0"/>
              </a:rPr>
              <a:t> being </a:t>
            </a:r>
            <a:r>
              <a:rPr lang="en-US" sz="2000" dirty="0">
                <a:solidFill>
                  <a:srgbClr val="0070C0"/>
                </a:solidFill>
                <a:latin typeface="Calibri" panose="020F0502020204030204" pitchFamily="34" charset="0"/>
                <a:cs typeface="Calibri" panose="020F0502020204030204" pitchFamily="34" charset="0"/>
              </a:rPr>
              <a:t>small objects </a:t>
            </a:r>
            <a:r>
              <a:rPr lang="en-US" sz="2000" dirty="0">
                <a:latin typeface="Calibri" panose="020F0502020204030204" pitchFamily="34" charset="0"/>
                <a:cs typeface="Calibri" panose="020F0502020204030204" pitchFamily="34" charset="0"/>
              </a:rPr>
              <a:t>in post disaster, UAV images make the task of survivor detection using traditional techniques daunting.</a:t>
            </a:r>
          </a:p>
          <a:p>
            <a:pPr marL="433387" indent="-342900" algn="just">
              <a:lnSpc>
                <a:spcPct val="120000"/>
              </a:lnSpc>
              <a:spcBef>
                <a:spcPts val="0"/>
              </a:spcBef>
              <a:spcAft>
                <a:spcPts val="600"/>
              </a:spcAft>
              <a:buFont typeface="Wingdings" pitchFamily="2" charset="2"/>
              <a:buChar char="Ø"/>
            </a:pPr>
            <a:r>
              <a:rPr lang="en-US" sz="2000" dirty="0">
                <a:latin typeface="Calibri" panose="020F0502020204030204" pitchFamily="34" charset="0"/>
                <a:cs typeface="Calibri" panose="020F0502020204030204" pitchFamily="34" charset="0"/>
              </a:rPr>
              <a:t>Furthermore, survivors who are </a:t>
            </a:r>
            <a:r>
              <a:rPr lang="en-US" sz="2000" dirty="0">
                <a:solidFill>
                  <a:srgbClr val="0070C0"/>
                </a:solidFill>
                <a:latin typeface="Calibri" panose="020F0502020204030204" pitchFamily="34" charset="0"/>
                <a:cs typeface="Calibri" panose="020F0502020204030204" pitchFamily="34" charset="0"/>
              </a:rPr>
              <a:t>occluded</a:t>
            </a:r>
            <a:r>
              <a:rPr lang="en-US" sz="2000" dirty="0">
                <a:latin typeface="Calibri" panose="020F0502020204030204" pitchFamily="34" charset="0"/>
                <a:cs typeface="Calibri" panose="020F0502020204030204" pitchFamily="34" charset="0"/>
              </a:rPr>
              <a:t> in the image due to debris or damaged buildings covering them will make the survivor detection task </a:t>
            </a:r>
            <a:r>
              <a:rPr lang="en-US" sz="2000" dirty="0">
                <a:solidFill>
                  <a:srgbClr val="800000"/>
                </a:solidFill>
                <a:latin typeface="Calibri" panose="020F0502020204030204" pitchFamily="34" charset="0"/>
                <a:cs typeface="Calibri" panose="020F0502020204030204" pitchFamily="34" charset="0"/>
              </a:rPr>
              <a:t>challenging</a:t>
            </a:r>
            <a:r>
              <a:rPr lang="en-US" sz="2000" dirty="0">
                <a:latin typeface="Calibri" panose="020F0502020204030204" pitchFamily="34" charset="0"/>
                <a:cs typeface="Calibri" panose="020F0502020204030204" pitchFamily="34" charset="0"/>
              </a:rPr>
              <a:t>.</a:t>
            </a:r>
          </a:p>
        </p:txBody>
      </p:sp>
      <p:pic>
        <p:nvPicPr>
          <p:cNvPr id="1026" name="Picture 2" descr="Buy Drone Disaster | UP TO 52% OFF">
            <a:extLst>
              <a:ext uri="{FF2B5EF4-FFF2-40B4-BE49-F238E27FC236}">
                <a16:creationId xmlns:a16="http://schemas.microsoft.com/office/drawing/2014/main" id="{C1568530-D6D9-7AC6-3546-09FB59461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158" y="1511635"/>
            <a:ext cx="3041564" cy="2079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BB8A5-805C-060D-5C19-841421C42CA1}"/>
              </a:ext>
            </a:extLst>
          </p:cNvPr>
          <p:cNvSpPr txBox="1"/>
          <p:nvPr/>
        </p:nvSpPr>
        <p:spPr>
          <a:xfrm>
            <a:off x="8341612" y="725260"/>
            <a:ext cx="3224463" cy="646331"/>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Post disaster scenes being analysed by a UAV</a:t>
            </a:r>
          </a:p>
        </p:txBody>
      </p:sp>
      <p:sp>
        <p:nvSpPr>
          <p:cNvPr id="6" name="Slide Number Placeholder 5">
            <a:extLst>
              <a:ext uri="{FF2B5EF4-FFF2-40B4-BE49-F238E27FC236}">
                <a16:creationId xmlns:a16="http://schemas.microsoft.com/office/drawing/2014/main" id="{5E6665A2-416A-14FA-0945-140C6175C4BF}"/>
              </a:ext>
            </a:extLst>
          </p:cNvPr>
          <p:cNvSpPr>
            <a:spLocks noGrp="1"/>
          </p:cNvSpPr>
          <p:nvPr>
            <p:ph type="sldNum" sz="quarter" idx="12"/>
          </p:nvPr>
        </p:nvSpPr>
        <p:spPr/>
        <p:txBody>
          <a:bodyPr/>
          <a:lstStyle/>
          <a:p>
            <a:fld id="{C70B0171-025A-427B-AA5C-A3D052FF74BB}" type="slidenum">
              <a:rPr lang="en-IN" smtClean="0"/>
              <a:t>6</a:t>
            </a:fld>
            <a:endParaRPr lang="en-IN"/>
          </a:p>
        </p:txBody>
      </p:sp>
      <p:pic>
        <p:nvPicPr>
          <p:cNvPr id="4" name="Picture 2" descr="Drones Go To Work In Emergencies | National Drones">
            <a:extLst>
              <a:ext uri="{FF2B5EF4-FFF2-40B4-BE49-F238E27FC236}">
                <a16:creationId xmlns:a16="http://schemas.microsoft.com/office/drawing/2014/main" id="{2F8E822A-6C00-C2C7-4104-63DE2C950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158" y="4075331"/>
            <a:ext cx="3133013" cy="176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811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a:xfrm>
            <a:off x="653717" y="0"/>
            <a:ext cx="9720072" cy="1499616"/>
          </a:xfrm>
        </p:spPr>
        <p:txBody>
          <a:bodyPr>
            <a:normAutofit/>
          </a:bodyPr>
          <a:lstStyle/>
          <a:p>
            <a:r>
              <a:rPr lang="en-IN" sz="4000" dirty="0">
                <a:latin typeface="Franklin Gothic Medium Cond" panose="020B0606030402020204" pitchFamily="34" charset="0"/>
              </a:rPr>
              <a:t>Proposed methodology</a:t>
            </a:r>
          </a:p>
        </p:txBody>
      </p:sp>
      <p:sp>
        <p:nvSpPr>
          <p:cNvPr id="6" name="TextBox 5">
            <a:extLst>
              <a:ext uri="{FF2B5EF4-FFF2-40B4-BE49-F238E27FC236}">
                <a16:creationId xmlns:a16="http://schemas.microsoft.com/office/drawing/2014/main" id="{FB879899-DE7A-A367-F395-380D0D6DC2AD}"/>
              </a:ext>
            </a:extLst>
          </p:cNvPr>
          <p:cNvSpPr txBox="1"/>
          <p:nvPr/>
        </p:nvSpPr>
        <p:spPr>
          <a:xfrm>
            <a:off x="1018674" y="1522778"/>
            <a:ext cx="10792326" cy="4478149"/>
          </a:xfrm>
          <a:prstGeom prst="rect">
            <a:avLst/>
          </a:prstGeom>
          <a:noFill/>
        </p:spPr>
        <p:txBody>
          <a:bodyPr wrap="square" rtlCol="0">
            <a:spAutoFit/>
          </a:bodyPr>
          <a:lstStyle/>
          <a:p>
            <a:pPr marL="342900" indent="-342900" algn="just">
              <a:spcAft>
                <a:spcPts val="6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A </a:t>
            </a:r>
            <a:r>
              <a:rPr lang="en-US" sz="2000" dirty="0">
                <a:solidFill>
                  <a:srgbClr val="800000"/>
                </a:solidFill>
                <a:latin typeface="Calibri" panose="020F0502020204030204" pitchFamily="34" charset="0"/>
                <a:cs typeface="Calibri" panose="020F0502020204030204" pitchFamily="34" charset="0"/>
              </a:rPr>
              <a:t>GAN-based denoiser </a:t>
            </a:r>
            <a:r>
              <a:rPr lang="en-US" sz="2000" dirty="0">
                <a:latin typeface="Calibri" panose="020F0502020204030204" pitchFamily="34" charset="0"/>
                <a:cs typeface="Calibri" panose="020F0502020204030204" pitchFamily="34" charset="0"/>
              </a:rPr>
              <a:t>results in images having </a:t>
            </a:r>
            <a:r>
              <a:rPr lang="en-US" sz="2000" dirty="0">
                <a:solidFill>
                  <a:srgbClr val="0070C0"/>
                </a:solidFill>
                <a:latin typeface="Calibri" panose="020F0502020204030204" pitchFamily="34" charset="0"/>
                <a:cs typeface="Calibri" panose="020F0502020204030204" pitchFamily="34" charset="0"/>
              </a:rPr>
              <a:t>lower occlusion </a:t>
            </a:r>
            <a:r>
              <a:rPr lang="en-US" sz="2000" dirty="0">
                <a:latin typeface="Calibri" panose="020F0502020204030204" pitchFamily="34" charset="0"/>
                <a:cs typeface="Calibri" panose="020F0502020204030204" pitchFamily="34" charset="0"/>
              </a:rPr>
              <a:t>and </a:t>
            </a:r>
            <a:r>
              <a:rPr lang="en-US" sz="2000" dirty="0">
                <a:solidFill>
                  <a:srgbClr val="0070C0"/>
                </a:solidFill>
                <a:latin typeface="Calibri" panose="020F0502020204030204" pitchFamily="34" charset="0"/>
                <a:cs typeface="Calibri" panose="020F0502020204030204" pitchFamily="34" charset="0"/>
              </a:rPr>
              <a:t>optimal brightness</a:t>
            </a:r>
            <a:r>
              <a:rPr lang="en-US" sz="2000" dirty="0">
                <a:latin typeface="Calibri" panose="020F0502020204030204" pitchFamily="34" charset="0"/>
                <a:cs typeface="Calibri" panose="020F0502020204030204" pitchFamily="34" charset="0"/>
              </a:rPr>
              <a:t>, thereby highlighting the </a:t>
            </a:r>
            <a:r>
              <a:rPr lang="en-US" sz="2000" dirty="0">
                <a:solidFill>
                  <a:srgbClr val="0070C0"/>
                </a:solidFill>
                <a:latin typeface="Calibri" panose="020F0502020204030204" pitchFamily="34" charset="0"/>
                <a:cs typeface="Calibri" panose="020F0502020204030204" pitchFamily="34" charset="0"/>
              </a:rPr>
              <a:t>important features </a:t>
            </a:r>
            <a:r>
              <a:rPr lang="en-US" sz="2000" dirty="0">
                <a:latin typeface="Calibri" panose="020F0502020204030204" pitchFamily="34" charset="0"/>
                <a:cs typeface="Calibri" panose="020F0502020204030204" pitchFamily="34" charset="0"/>
              </a:rPr>
              <a:t>of the object. Furthermore, using GAN improves the detection of small and dense objects, which is the case of survivors in images obtained from a UAV.</a:t>
            </a:r>
          </a:p>
          <a:p>
            <a:pPr marL="342900" indent="-342900" algn="just">
              <a:spcAft>
                <a:spcPts val="6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The proposed system implements a GAN-infused SFM-enabled 3D reconstruction mechanism to detect survivors present in a post-disaster scene.</a:t>
            </a:r>
          </a:p>
          <a:p>
            <a:pPr marL="342900" indent="-342900" algn="just">
              <a:spcAft>
                <a:spcPts val="6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A </a:t>
            </a:r>
            <a:r>
              <a:rPr lang="en-US" sz="2000" dirty="0">
                <a:solidFill>
                  <a:srgbClr val="800000"/>
                </a:solidFill>
                <a:latin typeface="Calibri" panose="020F0502020204030204" pitchFamily="34" charset="0"/>
                <a:cs typeface="Calibri" panose="020F0502020204030204" pitchFamily="34" charset="0"/>
              </a:rPr>
              <a:t>3D reconstruction </a:t>
            </a:r>
            <a:r>
              <a:rPr lang="en-US" sz="2000" dirty="0">
                <a:latin typeface="Calibri" panose="020F0502020204030204" pitchFamily="34" charset="0"/>
                <a:cs typeface="Calibri" panose="020F0502020204030204" pitchFamily="34" charset="0"/>
              </a:rPr>
              <a:t>of the scene using the enhanced images obtained from the GAN-based model will be used to </a:t>
            </a:r>
            <a:r>
              <a:rPr lang="en-US" sz="2000" dirty="0">
                <a:solidFill>
                  <a:srgbClr val="0070C0"/>
                </a:solidFill>
                <a:latin typeface="Calibri" panose="020F0502020204030204" pitchFamily="34" charset="0"/>
                <a:cs typeface="Calibri" panose="020F0502020204030204" pitchFamily="34" charset="0"/>
              </a:rPr>
              <a:t>map</a:t>
            </a:r>
            <a:r>
              <a:rPr lang="en-US" sz="2000" dirty="0">
                <a:latin typeface="Calibri" panose="020F0502020204030204" pitchFamily="34" charset="0"/>
                <a:cs typeface="Calibri" panose="020F0502020204030204" pitchFamily="34" charset="0"/>
              </a:rPr>
              <a:t> and </a:t>
            </a:r>
            <a:r>
              <a:rPr lang="en-US" sz="2000" dirty="0">
                <a:solidFill>
                  <a:srgbClr val="0070C0"/>
                </a:solidFill>
                <a:latin typeface="Calibri" panose="020F0502020204030204" pitchFamily="34" charset="0"/>
                <a:cs typeface="Calibri" panose="020F0502020204030204" pitchFamily="34" charset="0"/>
              </a:rPr>
              <a:t>extract</a:t>
            </a:r>
            <a:r>
              <a:rPr lang="en-US" sz="2000" dirty="0">
                <a:latin typeface="Calibri" panose="020F0502020204030204" pitchFamily="34" charset="0"/>
                <a:cs typeface="Calibri" panose="020F0502020204030204" pitchFamily="34" charset="0"/>
              </a:rPr>
              <a:t> useful information.</a:t>
            </a:r>
          </a:p>
          <a:p>
            <a:pPr marL="342900" indent="-342900" algn="just">
              <a:spcAft>
                <a:spcPts val="600"/>
              </a:spcAft>
              <a:buClr>
                <a:schemeClr val="accent1"/>
              </a:buClr>
              <a:buFont typeface="Wingdings" pitchFamily="2" charset="2"/>
              <a:buChar char="Ø"/>
            </a:pPr>
            <a:r>
              <a:rPr lang="en-US" sz="2000" dirty="0">
                <a:latin typeface="Calibri" panose="020F0502020204030204" pitchFamily="34" charset="0"/>
                <a:cs typeface="Calibri" panose="020F0502020204030204" pitchFamily="34" charset="0"/>
              </a:rPr>
              <a:t>To overcome the challenge of detecting occluded survivors, we propose a GAN-based generative SFM framework, wherein </a:t>
            </a:r>
            <a:r>
              <a:rPr lang="en-US" sz="2000" dirty="0">
                <a:solidFill>
                  <a:srgbClr val="800000"/>
                </a:solidFill>
                <a:latin typeface="Calibri" panose="020F0502020204030204" pitchFamily="34" charset="0"/>
                <a:cs typeface="Calibri" panose="020F0502020204030204" pitchFamily="34" charset="0"/>
              </a:rPr>
              <a:t>occluded survivors </a:t>
            </a:r>
            <a:r>
              <a:rPr lang="en-US" sz="2000" dirty="0">
                <a:latin typeface="Calibri" panose="020F0502020204030204" pitchFamily="34" charset="0"/>
                <a:cs typeface="Calibri" panose="020F0502020204030204" pitchFamily="34" charset="0"/>
              </a:rPr>
              <a:t>will be </a:t>
            </a:r>
            <a:r>
              <a:rPr lang="en-US" sz="2000" dirty="0">
                <a:solidFill>
                  <a:srgbClr val="0070C0"/>
                </a:solidFill>
                <a:latin typeface="Calibri" panose="020F0502020204030204" pitchFamily="34" charset="0"/>
                <a:cs typeface="Calibri" panose="020F0502020204030204" pitchFamily="34" charset="0"/>
              </a:rPr>
              <a:t>visually generated</a:t>
            </a:r>
            <a:r>
              <a:rPr lang="en-US" sz="2000" dirty="0">
                <a:latin typeface="Calibri" panose="020F0502020204030204" pitchFamily="34" charset="0"/>
                <a:cs typeface="Calibri" panose="020F0502020204030204" pitchFamily="34" charset="0"/>
              </a:rPr>
              <a:t> before the </a:t>
            </a:r>
            <a:r>
              <a:rPr lang="en-US" sz="2000" dirty="0">
                <a:solidFill>
                  <a:srgbClr val="800000"/>
                </a:solidFill>
                <a:latin typeface="Calibri" panose="020F0502020204030204" pitchFamily="34" charset="0"/>
                <a:cs typeface="Calibri" panose="020F0502020204030204" pitchFamily="34" charset="0"/>
              </a:rPr>
              <a:t>point cloud</a:t>
            </a:r>
            <a:r>
              <a:rPr lang="en-US" sz="2000" dirty="0">
                <a:latin typeface="Calibri" panose="020F0502020204030204" pitchFamily="34" charset="0"/>
                <a:cs typeface="Calibri" panose="020F0502020204030204" pitchFamily="34" charset="0"/>
              </a:rPr>
              <a:t> is triangulated. </a:t>
            </a:r>
          </a:p>
          <a:p>
            <a:pPr marL="342900" indent="-342900" algn="just">
              <a:spcAft>
                <a:spcPts val="600"/>
              </a:spcAft>
              <a:buFont typeface="Wingdings" pitchFamily="2" charset="2"/>
              <a:buChar char="Ø"/>
            </a:pPr>
            <a:r>
              <a:rPr lang="en-US" sz="2000" dirty="0">
                <a:latin typeface="Calibri" panose="020F0502020204030204" pitchFamily="34" charset="0"/>
                <a:cs typeface="Calibri" panose="020F0502020204030204" pitchFamily="34" charset="0"/>
              </a:rPr>
              <a:t>The </a:t>
            </a:r>
            <a:r>
              <a:rPr lang="en-US" sz="2000" dirty="0">
                <a:solidFill>
                  <a:srgbClr val="800000"/>
                </a:solidFill>
                <a:latin typeface="Calibri" panose="020F0502020204030204" pitchFamily="34" charset="0"/>
                <a:cs typeface="Calibri" panose="020F0502020204030204" pitchFamily="34" charset="0"/>
              </a:rPr>
              <a:t>Bundle Adjustment </a:t>
            </a:r>
            <a:r>
              <a:rPr lang="en-US" sz="2000" dirty="0">
                <a:latin typeface="Calibri" panose="020F0502020204030204" pitchFamily="34" charset="0"/>
                <a:cs typeface="Calibri" panose="020F0502020204030204" pitchFamily="34" charset="0"/>
              </a:rPr>
              <a:t>technique is to be deployed to estimate the UAV camera poses with </a:t>
            </a:r>
            <a:r>
              <a:rPr lang="en-US" sz="2000" dirty="0">
                <a:solidFill>
                  <a:srgbClr val="0070C0"/>
                </a:solidFill>
                <a:latin typeface="Calibri" panose="020F0502020204030204" pitchFamily="34" charset="0"/>
                <a:cs typeface="Calibri" panose="020F0502020204030204" pitchFamily="34" charset="0"/>
              </a:rPr>
              <a:t>minimal</a:t>
            </a:r>
            <a:r>
              <a:rPr lang="en-US" sz="2000" dirty="0">
                <a:latin typeface="Calibri" panose="020F0502020204030204" pitchFamily="34" charset="0"/>
                <a:cs typeface="Calibri" panose="020F0502020204030204" pitchFamily="34" charset="0"/>
              </a:rPr>
              <a:t> error or </a:t>
            </a:r>
            <a:r>
              <a:rPr lang="en-US" sz="2000" dirty="0">
                <a:solidFill>
                  <a:srgbClr val="0070C0"/>
                </a:solidFill>
                <a:latin typeface="Calibri" panose="020F0502020204030204" pitchFamily="34" charset="0"/>
                <a:cs typeface="Calibri" panose="020F0502020204030204" pitchFamily="34" charset="0"/>
              </a:rPr>
              <a:t>drift</a:t>
            </a:r>
            <a:r>
              <a:rPr lang="en-US" sz="2000" dirty="0">
                <a:latin typeface="Calibri" panose="020F0502020204030204" pitchFamily="34" charset="0"/>
                <a:cs typeface="Calibri" panose="020F0502020204030204" pitchFamily="34" charset="0"/>
              </a:rPr>
              <a:t> while generating the 3D model. </a:t>
            </a:r>
            <a:endParaRPr lang="en-IN" sz="2000" dirty="0"/>
          </a:p>
          <a:p>
            <a:pPr marL="342900" indent="-342900" algn="just">
              <a:buClr>
                <a:schemeClr val="accent1"/>
              </a:buClr>
              <a:buFont typeface="Wingdings" pitchFamily="2" charset="2"/>
              <a:buChar char="Ø"/>
            </a:pPr>
            <a:endParaRPr lang="en-IN" sz="2000" dirty="0"/>
          </a:p>
        </p:txBody>
      </p:sp>
      <p:sp>
        <p:nvSpPr>
          <p:cNvPr id="8" name="Slide Number Placeholder 7">
            <a:extLst>
              <a:ext uri="{FF2B5EF4-FFF2-40B4-BE49-F238E27FC236}">
                <a16:creationId xmlns:a16="http://schemas.microsoft.com/office/drawing/2014/main" id="{03796A2F-1CA6-48BB-E458-41E52342D636}"/>
              </a:ext>
            </a:extLst>
          </p:cNvPr>
          <p:cNvSpPr>
            <a:spLocks noGrp="1"/>
          </p:cNvSpPr>
          <p:nvPr>
            <p:ph type="sldNum" sz="quarter" idx="12"/>
          </p:nvPr>
        </p:nvSpPr>
        <p:spPr/>
        <p:txBody>
          <a:bodyPr/>
          <a:lstStyle/>
          <a:p>
            <a:fld id="{C70B0171-025A-427B-AA5C-A3D052FF74BB}" type="slidenum">
              <a:rPr lang="en-IN" smtClean="0"/>
              <a:t>7</a:t>
            </a:fld>
            <a:endParaRPr lang="en-IN"/>
          </a:p>
        </p:txBody>
      </p:sp>
    </p:spTree>
    <p:extLst>
      <p:ext uri="{BB962C8B-B14F-4D97-AF65-F5344CB8AC3E}">
        <p14:creationId xmlns:p14="http://schemas.microsoft.com/office/powerpoint/2010/main" val="70939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a:xfrm>
            <a:off x="831088" y="-104967"/>
            <a:ext cx="9720072" cy="1499616"/>
          </a:xfrm>
        </p:spPr>
        <p:txBody>
          <a:bodyPr>
            <a:normAutofit/>
          </a:bodyPr>
          <a:lstStyle/>
          <a:p>
            <a:r>
              <a:rPr lang="en-IN" sz="4000" dirty="0">
                <a:latin typeface="Franklin Gothic Medium Cond" panose="020B0606030402020204" pitchFamily="34" charset="0"/>
              </a:rPr>
              <a:t>Proposed methodology (cont.)</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766064" y="846741"/>
            <a:ext cx="10659872" cy="3071065"/>
          </a:xfrm>
        </p:spPr>
        <p:txBody>
          <a:bodyPr>
            <a:normAutofit fontScale="25000" lnSpcReduction="20000"/>
          </a:bodyPr>
          <a:lstStyle/>
          <a:p>
            <a:pPr marL="866775" indent="-504825" algn="just">
              <a:lnSpc>
                <a:spcPct val="120000"/>
              </a:lnSpc>
              <a:spcBef>
                <a:spcPts val="0"/>
              </a:spcBef>
              <a:spcAft>
                <a:spcPts val="600"/>
              </a:spcAft>
              <a:buFont typeface="Wingdings" pitchFamily="2" charset="2"/>
              <a:buChar char="Ø"/>
            </a:pPr>
            <a:endParaRPr lang="en-US" sz="6400" dirty="0">
              <a:latin typeface="Calibri" panose="020F0502020204030204" pitchFamily="34" charset="0"/>
              <a:cs typeface="Calibri" panose="020F0502020204030204" pitchFamily="34" charset="0"/>
            </a:endParaRPr>
          </a:p>
          <a:p>
            <a:pPr marL="866775" indent="-504825" algn="just">
              <a:lnSpc>
                <a:spcPct val="120000"/>
              </a:lnSpc>
              <a:spcBef>
                <a:spcPts val="0"/>
              </a:spcBef>
              <a:spcAft>
                <a:spcPts val="600"/>
              </a:spcAft>
              <a:buFont typeface="Wingdings" pitchFamily="2" charset="2"/>
              <a:buChar char="Ø"/>
            </a:pPr>
            <a:r>
              <a:rPr lang="en-US" sz="7200" dirty="0">
                <a:solidFill>
                  <a:srgbClr val="800000"/>
                </a:solidFill>
                <a:latin typeface="Calibri" panose="020F0502020204030204" pitchFamily="34" charset="0"/>
                <a:cs typeface="Calibri" panose="020F0502020204030204" pitchFamily="34" charset="0"/>
              </a:rPr>
              <a:t>Semantic segmentation </a:t>
            </a:r>
            <a:r>
              <a:rPr lang="en-US" sz="7200" dirty="0">
                <a:latin typeface="Calibri" panose="020F0502020204030204" pitchFamily="34" charset="0"/>
                <a:cs typeface="Calibri" panose="020F0502020204030204" pitchFamily="34" charset="0"/>
              </a:rPr>
              <a:t>on the 3D model leads to a pixel-level prediction of various entities or objects present in the image, thereby generating a corresponding </a:t>
            </a:r>
            <a:r>
              <a:rPr lang="en-US" sz="7200" dirty="0">
                <a:solidFill>
                  <a:srgbClr val="0070C0"/>
                </a:solidFill>
                <a:latin typeface="Calibri" panose="020F0502020204030204" pitchFamily="34" charset="0"/>
                <a:cs typeface="Calibri" panose="020F0502020204030204" pitchFamily="34" charset="0"/>
              </a:rPr>
              <a:t>color-coding</a:t>
            </a:r>
            <a:r>
              <a:rPr lang="en-US" sz="7200" dirty="0">
                <a:latin typeface="Calibri" panose="020F0502020204030204" pitchFamily="34" charset="0"/>
                <a:cs typeface="Calibri" panose="020F0502020204030204" pitchFamily="34" charset="0"/>
              </a:rPr>
              <a:t> to each </a:t>
            </a:r>
            <a:r>
              <a:rPr lang="en-US" sz="7200" dirty="0">
                <a:solidFill>
                  <a:srgbClr val="0070C0"/>
                </a:solidFill>
                <a:latin typeface="Calibri" panose="020F0502020204030204" pitchFamily="34" charset="0"/>
                <a:cs typeface="Calibri" panose="020F0502020204030204" pitchFamily="34" charset="0"/>
              </a:rPr>
              <a:t>entity</a:t>
            </a:r>
            <a:r>
              <a:rPr lang="en-US" sz="7200" dirty="0">
                <a:latin typeface="Calibri" panose="020F0502020204030204" pitchFamily="34" charset="0"/>
                <a:cs typeface="Calibri" panose="020F0502020204030204" pitchFamily="34" charset="0"/>
              </a:rPr>
              <a:t>. </a:t>
            </a:r>
          </a:p>
          <a:p>
            <a:pPr marL="866775" indent="-504825" algn="just">
              <a:lnSpc>
                <a:spcPct val="120000"/>
              </a:lnSpc>
              <a:spcBef>
                <a:spcPts val="0"/>
              </a:spcBef>
              <a:spcAft>
                <a:spcPts val="600"/>
              </a:spcAft>
              <a:buClr>
                <a:srgbClr val="1CADE4"/>
              </a:buClr>
              <a:buFont typeface="Wingdings" pitchFamily="2" charset="2"/>
              <a:buChar char="Ø"/>
              <a:defRPr/>
            </a:pP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a:t>
            </a:r>
            <a:r>
              <a:rPr kumimoji="0" lang="en-US" sz="7200" b="0" i="0" u="none" strike="noStrike" kern="1200" cap="none" spc="0" normalizeH="0" baseline="0" noProof="0" dirty="0">
                <a:ln>
                  <a:noFill/>
                </a:ln>
                <a:solidFill>
                  <a:srgbClr val="800000"/>
                </a:solidFill>
                <a:effectLst/>
                <a:uLnTx/>
                <a:uFillTx/>
                <a:latin typeface="Calibri" panose="020F0502020204030204" pitchFamily="34" charset="0"/>
                <a:ea typeface="+mn-ea"/>
                <a:cs typeface="Calibri" panose="020F0502020204030204" pitchFamily="34" charset="0"/>
              </a:rPr>
              <a:t>ensemble model</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 hybrid architecture consisting of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single-stage</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multi-stage</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detectors</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is to be implemented to detect the presence of survivors. The network will overcome the disadvantages of both frameworks. </a:t>
            </a:r>
          </a:p>
          <a:p>
            <a:pPr marL="866775" indent="-504825" algn="just">
              <a:lnSpc>
                <a:spcPct val="120000"/>
              </a:lnSpc>
              <a:spcBef>
                <a:spcPts val="0"/>
              </a:spcBef>
              <a:spcAft>
                <a:spcPts val="600"/>
              </a:spcAft>
              <a:buClr>
                <a:srgbClr val="1CADE4"/>
              </a:buClr>
              <a:buFont typeface="Wingdings" pitchFamily="2" charset="2"/>
              <a:buChar char="Ø"/>
              <a:defRPr/>
            </a:pP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Deploying an ensemble network comprising the </a:t>
            </a:r>
            <a:r>
              <a:rPr kumimoji="0" lang="en-US" sz="7200" b="0" i="0" u="none" strike="noStrike" kern="1200" cap="none" spc="0" normalizeH="0" baseline="0" noProof="0" dirty="0" err="1">
                <a:ln>
                  <a:noFill/>
                </a:ln>
                <a:solidFill>
                  <a:srgbClr val="800000"/>
                </a:solidFill>
                <a:effectLst/>
                <a:uLnTx/>
                <a:uFillTx/>
                <a:latin typeface="Calibri" panose="020F0502020204030204" pitchFamily="34" charset="0"/>
                <a:ea typeface="+mn-ea"/>
                <a:cs typeface="Calibri" panose="020F0502020204030204" pitchFamily="34" charset="0"/>
              </a:rPr>
              <a:t>CenterNet</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a:t>
            </a:r>
            <a:r>
              <a:rPr kumimoji="0" lang="en-US" sz="7200" b="0" i="0" u="none" strike="noStrike" kern="1200" cap="none" spc="0" normalizeH="0" baseline="0" noProof="0" dirty="0">
                <a:ln>
                  <a:noFill/>
                </a:ln>
                <a:solidFill>
                  <a:srgbClr val="800000"/>
                </a:solidFill>
                <a:effectLst/>
                <a:uLnTx/>
                <a:uFillTx/>
                <a:latin typeface="Calibri" panose="020F0502020204030204" pitchFamily="34" charset="0"/>
                <a:ea typeface="+mn-ea"/>
                <a:cs typeface="Calibri" panose="020F0502020204030204" pitchFamily="34" charset="0"/>
              </a:rPr>
              <a:t>Cascade R-CNN </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frameworks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improves</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performance</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of survivor detection while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decreasing</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a:t>
            </a:r>
            <a:r>
              <a:rPr kumimoji="0" lang="en-US" sz="72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false negative rate</a:t>
            </a: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866775" indent="-504825" algn="just">
              <a:lnSpc>
                <a:spcPct val="120000"/>
              </a:lnSpc>
              <a:spcBef>
                <a:spcPts val="0"/>
              </a:spcBef>
              <a:spcAft>
                <a:spcPts val="600"/>
              </a:spcAft>
              <a:buClr>
                <a:srgbClr val="1CADE4"/>
              </a:buClr>
              <a:buFont typeface="Wingdings" pitchFamily="2" charset="2"/>
              <a:buChar char="Ø"/>
              <a:defRPr/>
            </a:pPr>
            <a:r>
              <a:rPr kumimoji="0" lang="en-US" sz="7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The overall framework will increase the accuracy and efficiency of the survivor detection task, thereby resulting in successful SAR operations.</a:t>
            </a:r>
            <a:endParaRPr lang="en-US" sz="7200" dirty="0">
              <a:latin typeface="Calibri" panose="020F0502020204030204" pitchFamily="34" charset="0"/>
              <a:cs typeface="Calibri" panose="020F0502020204030204" pitchFamily="34" charset="0"/>
            </a:endParaRPr>
          </a:p>
          <a:p>
            <a:pPr algn="just">
              <a:lnSpc>
                <a:spcPct val="120000"/>
              </a:lnSpc>
              <a:spcBef>
                <a:spcPts val="0"/>
              </a:spcBef>
              <a:spcAft>
                <a:spcPts val="600"/>
              </a:spcAft>
              <a:buFont typeface="Wingdings" pitchFamily="2" charset="2"/>
              <a:buChar char="Ø"/>
            </a:pPr>
            <a:endParaRPr lang="en-IN" sz="2000" dirty="0">
              <a:latin typeface="Calibri" panose="020F0502020204030204" pitchFamily="34" charset="0"/>
              <a:cs typeface="Calibri" panose="020F0502020204030204" pitchFamily="34" charset="0"/>
            </a:endParaRPr>
          </a:p>
        </p:txBody>
      </p:sp>
      <p:pic>
        <p:nvPicPr>
          <p:cNvPr id="2050" name="Picture 2" descr="Lessons Learned from the Application of UAV-Enabled Structure-From-Motion  Photogrammetry in Geotechnical Engineering | Zekkos | ISSMGE International  Journal of Geoengineering Case Histories">
            <a:extLst>
              <a:ext uri="{FF2B5EF4-FFF2-40B4-BE49-F238E27FC236}">
                <a16:creationId xmlns:a16="http://schemas.microsoft.com/office/drawing/2014/main" id="{95753E36-804D-B27D-0507-D281A848D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505" y="4635798"/>
            <a:ext cx="2992622" cy="1923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AFBA08-F6B7-EDB5-9C8F-F0B974E466D0}"/>
              </a:ext>
            </a:extLst>
          </p:cNvPr>
          <p:cNvSpPr txBox="1"/>
          <p:nvPr/>
        </p:nvSpPr>
        <p:spPr>
          <a:xfrm>
            <a:off x="7490062" y="4092136"/>
            <a:ext cx="3604658" cy="369332"/>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Structure-From-Motion using UAVs</a:t>
            </a:r>
          </a:p>
        </p:txBody>
      </p:sp>
      <p:sp>
        <p:nvSpPr>
          <p:cNvPr id="6" name="Slide Number Placeholder 5">
            <a:extLst>
              <a:ext uri="{FF2B5EF4-FFF2-40B4-BE49-F238E27FC236}">
                <a16:creationId xmlns:a16="http://schemas.microsoft.com/office/drawing/2014/main" id="{5C11068C-DABE-CCDD-D560-05218B178ECC}"/>
              </a:ext>
            </a:extLst>
          </p:cNvPr>
          <p:cNvSpPr>
            <a:spLocks noGrp="1"/>
          </p:cNvSpPr>
          <p:nvPr>
            <p:ph type="sldNum" sz="quarter" idx="12"/>
          </p:nvPr>
        </p:nvSpPr>
        <p:spPr/>
        <p:txBody>
          <a:bodyPr/>
          <a:lstStyle/>
          <a:p>
            <a:fld id="{C70B0171-025A-427B-AA5C-A3D052FF74BB}" type="slidenum">
              <a:rPr lang="en-IN" smtClean="0"/>
              <a:t>8</a:t>
            </a:fld>
            <a:endParaRPr lang="en-IN"/>
          </a:p>
        </p:txBody>
      </p:sp>
      <p:pic>
        <p:nvPicPr>
          <p:cNvPr id="5" name="Picture 4">
            <a:extLst>
              <a:ext uri="{FF2B5EF4-FFF2-40B4-BE49-F238E27FC236}">
                <a16:creationId xmlns:a16="http://schemas.microsoft.com/office/drawing/2014/main" id="{6940F3C3-B774-94CC-03AB-8301ACB06F5C}"/>
              </a:ext>
            </a:extLst>
          </p:cNvPr>
          <p:cNvPicPr>
            <a:picLocks noChangeAspect="1"/>
          </p:cNvPicPr>
          <p:nvPr/>
        </p:nvPicPr>
        <p:blipFill>
          <a:blip r:embed="rId3"/>
          <a:stretch>
            <a:fillRect/>
          </a:stretch>
        </p:blipFill>
        <p:spPr>
          <a:xfrm>
            <a:off x="628168" y="4587563"/>
            <a:ext cx="4149174" cy="2020301"/>
          </a:xfrm>
          <a:prstGeom prst="rect">
            <a:avLst/>
          </a:prstGeom>
        </p:spPr>
      </p:pic>
      <p:sp>
        <p:nvSpPr>
          <p:cNvPr id="8" name="TextBox 7">
            <a:extLst>
              <a:ext uri="{FF2B5EF4-FFF2-40B4-BE49-F238E27FC236}">
                <a16:creationId xmlns:a16="http://schemas.microsoft.com/office/drawing/2014/main" id="{181A2053-BAF8-7F6E-D6F9-A68E2D320F2A}"/>
              </a:ext>
            </a:extLst>
          </p:cNvPr>
          <p:cNvSpPr txBox="1"/>
          <p:nvPr/>
        </p:nvSpPr>
        <p:spPr>
          <a:xfrm>
            <a:off x="-404876" y="4097754"/>
            <a:ext cx="6096000" cy="369332"/>
          </a:xfrm>
          <a:prstGeom prst="rect">
            <a:avLst/>
          </a:prstGeom>
          <a:noFill/>
        </p:spPr>
        <p:txBody>
          <a:bodyPr wrap="square">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3D model of a post-disaster scene</a:t>
            </a:r>
          </a:p>
        </p:txBody>
      </p:sp>
    </p:spTree>
    <p:extLst>
      <p:ext uri="{BB962C8B-B14F-4D97-AF65-F5344CB8AC3E}">
        <p14:creationId xmlns:p14="http://schemas.microsoft.com/office/powerpoint/2010/main" val="189647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a:xfrm>
            <a:off x="800608" y="-156464"/>
            <a:ext cx="9720072" cy="1499616"/>
          </a:xfrm>
        </p:spPr>
        <p:txBody>
          <a:bodyPr>
            <a:normAutofit/>
          </a:bodyPr>
          <a:lstStyle/>
          <a:p>
            <a:r>
              <a:rPr lang="en-IN" sz="4000" dirty="0">
                <a:latin typeface="Franklin Gothic Medium Cond" panose="020B0606030402020204" pitchFamily="34" charset="0"/>
              </a:rPr>
              <a:t>SYSTEM ARCHITECTURE</a:t>
            </a:r>
          </a:p>
        </p:txBody>
      </p:sp>
      <p:pic>
        <p:nvPicPr>
          <p:cNvPr id="4" name="Picture 3">
            <a:extLst>
              <a:ext uri="{FF2B5EF4-FFF2-40B4-BE49-F238E27FC236}">
                <a16:creationId xmlns:a16="http://schemas.microsoft.com/office/drawing/2014/main" id="{7A49C04B-F97B-E0E2-2D7E-D65D5048FEC1}"/>
              </a:ext>
            </a:extLst>
          </p:cNvPr>
          <p:cNvPicPr>
            <a:picLocks noChangeAspect="1"/>
          </p:cNvPicPr>
          <p:nvPr/>
        </p:nvPicPr>
        <p:blipFill>
          <a:blip r:embed="rId2"/>
          <a:stretch>
            <a:fillRect/>
          </a:stretch>
        </p:blipFill>
        <p:spPr>
          <a:xfrm>
            <a:off x="2205736" y="1632488"/>
            <a:ext cx="7600387" cy="416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Slide Number Placeholder 4">
            <a:extLst>
              <a:ext uri="{FF2B5EF4-FFF2-40B4-BE49-F238E27FC236}">
                <a16:creationId xmlns:a16="http://schemas.microsoft.com/office/drawing/2014/main" id="{145C1E86-1C00-B8E7-5C50-AD4065610348}"/>
              </a:ext>
            </a:extLst>
          </p:cNvPr>
          <p:cNvSpPr>
            <a:spLocks noGrp="1"/>
          </p:cNvSpPr>
          <p:nvPr>
            <p:ph type="sldNum" sz="quarter" idx="12"/>
          </p:nvPr>
        </p:nvSpPr>
        <p:spPr/>
        <p:txBody>
          <a:bodyPr/>
          <a:lstStyle/>
          <a:p>
            <a:fld id="{C70B0171-025A-427B-AA5C-A3D052FF74BB}" type="slidenum">
              <a:rPr lang="en-IN" smtClean="0"/>
              <a:t>9</a:t>
            </a:fld>
            <a:endParaRPr lang="en-IN"/>
          </a:p>
        </p:txBody>
      </p:sp>
      <p:sp>
        <p:nvSpPr>
          <p:cNvPr id="6" name="TextBox 5">
            <a:extLst>
              <a:ext uri="{FF2B5EF4-FFF2-40B4-BE49-F238E27FC236}">
                <a16:creationId xmlns:a16="http://schemas.microsoft.com/office/drawing/2014/main" id="{F0523A96-9E2B-646E-54F6-E644C2F5D660}"/>
              </a:ext>
            </a:extLst>
          </p:cNvPr>
          <p:cNvSpPr txBox="1"/>
          <p:nvPr/>
        </p:nvSpPr>
        <p:spPr>
          <a:xfrm>
            <a:off x="4322180" y="6088118"/>
            <a:ext cx="4246466" cy="369332"/>
          </a:xfrm>
          <a:prstGeom prst="rect">
            <a:avLst/>
          </a:prstGeom>
          <a:noFill/>
        </p:spPr>
        <p:txBody>
          <a:bodyPr wrap="square" rtlCol="0">
            <a:spAutoFit/>
          </a:bodyPr>
          <a:lstStyle/>
          <a:p>
            <a:pPr algn="ctr"/>
            <a:r>
              <a:rPr lang="en-IN" dirty="0">
                <a:latin typeface="Calibri" panose="020F0502020204030204" pitchFamily="34" charset="0"/>
                <a:ea typeface="Calibri" panose="020F0502020204030204" pitchFamily="34" charset="0"/>
                <a:cs typeface="Calibri" panose="020F0502020204030204" pitchFamily="34" charset="0"/>
              </a:rPr>
              <a:t>Figure: High level architecture diagram</a:t>
            </a:r>
          </a:p>
        </p:txBody>
      </p:sp>
    </p:spTree>
    <p:extLst>
      <p:ext uri="{BB962C8B-B14F-4D97-AF65-F5344CB8AC3E}">
        <p14:creationId xmlns:p14="http://schemas.microsoft.com/office/powerpoint/2010/main" val="621436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1131</TotalTime>
  <Words>2591</Words>
  <Application>Microsoft Office PowerPoint</Application>
  <PresentationFormat>Widescreen</PresentationFormat>
  <Paragraphs>285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Franklin Gothic Book</vt:lpstr>
      <vt:lpstr>Franklin Gothic Medium Cond</vt:lpstr>
      <vt:lpstr>Tw Cen MT</vt:lpstr>
      <vt:lpstr>Tw Cen MT Condensed</vt:lpstr>
      <vt:lpstr>Wingdings</vt:lpstr>
      <vt:lpstr>Wingdings 3</vt:lpstr>
      <vt:lpstr>Integral</vt:lpstr>
      <vt:lpstr>      Collaborative Research Discussion  on “UAV-based GAN-aided Post Disaster 3D-Scene Reconstruction for Efficient Survivor Detection”        </vt:lpstr>
      <vt:lpstr>outline</vt:lpstr>
      <vt:lpstr>PROBLEM STATEMENT</vt:lpstr>
      <vt:lpstr>objectives</vt:lpstr>
      <vt:lpstr>REFERENCES</vt:lpstr>
      <vt:lpstr>Limitations of existing systems</vt:lpstr>
      <vt:lpstr>Proposed methodology</vt:lpstr>
      <vt:lpstr>Proposed methodology (cont.)</vt:lpstr>
      <vt:lpstr>SYSTEM ARCHITECTURE</vt:lpstr>
      <vt:lpstr>list of tools/Frameworks Engaged</vt:lpstr>
      <vt:lpstr>EXPECTED OUTCOMES</vt:lpstr>
      <vt:lpstr>timeline</vt:lpstr>
      <vt:lpstr>Target venue</vt:lpstr>
      <vt:lpstr>Appendix LITERATURE SURVEY</vt:lpstr>
      <vt:lpstr>Appendix LITERATURE SURVEY</vt:lpstr>
      <vt:lpstr>Appendix LITERATURE SURVEY</vt:lpstr>
      <vt:lpstr>Appendix LITERATURE SURVEY</vt:lpstr>
      <vt:lpstr>Appendix LITERATURE SURVEY</vt:lpstr>
      <vt:lpstr>Appendix LITERATURE SURVEY</vt:lpstr>
      <vt:lpstr>Appendix LITERATURE SURVEY</vt:lpstr>
      <vt:lpstr>Appendix LITERATURE SURVEY</vt:lpstr>
      <vt:lpstr>Appendix LITERATURE SURVEY</vt:lpstr>
      <vt:lpstr>Appendix LITERATURE SURVEY</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UAV-Based Post-Disaster 3D Scene Reconstruction For Efficient Survivor Detection</dc:title>
  <dc:creator>Arun Kumar M</dc:creator>
  <cp:lastModifiedBy>Abhishek Manoharan</cp:lastModifiedBy>
  <cp:revision>111</cp:revision>
  <dcterms:created xsi:type="dcterms:W3CDTF">2023-03-12T10:00:24Z</dcterms:created>
  <dcterms:modified xsi:type="dcterms:W3CDTF">2023-03-16T13:22:56Z</dcterms:modified>
</cp:coreProperties>
</file>